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59"/>
  </p:notesMasterIdLst>
  <p:handoutMasterIdLst>
    <p:handoutMasterId r:id="rId60"/>
  </p:handoutMasterIdLst>
  <p:sldIdLst>
    <p:sldId id="289" r:id="rId5"/>
    <p:sldId id="279" r:id="rId6"/>
    <p:sldId id="290" r:id="rId7"/>
    <p:sldId id="291" r:id="rId8"/>
    <p:sldId id="270" r:id="rId9"/>
    <p:sldId id="292" r:id="rId10"/>
    <p:sldId id="294" r:id="rId11"/>
    <p:sldId id="300" r:id="rId12"/>
    <p:sldId id="330" r:id="rId13"/>
    <p:sldId id="296" r:id="rId14"/>
    <p:sldId id="298" r:id="rId15"/>
    <p:sldId id="297" r:id="rId16"/>
    <p:sldId id="299" r:id="rId17"/>
    <p:sldId id="301" r:id="rId18"/>
    <p:sldId id="302" r:id="rId19"/>
    <p:sldId id="303" r:id="rId20"/>
    <p:sldId id="304" r:id="rId21"/>
    <p:sldId id="305" r:id="rId22"/>
    <p:sldId id="337" r:id="rId23"/>
    <p:sldId id="308" r:id="rId24"/>
    <p:sldId id="309" r:id="rId25"/>
    <p:sldId id="338" r:id="rId26"/>
    <p:sldId id="310" r:id="rId27"/>
    <p:sldId id="311" r:id="rId28"/>
    <p:sldId id="339" r:id="rId29"/>
    <p:sldId id="312" r:id="rId30"/>
    <p:sldId id="313" r:id="rId31"/>
    <p:sldId id="327" r:id="rId32"/>
    <p:sldId id="328" r:id="rId33"/>
    <p:sldId id="306" r:id="rId34"/>
    <p:sldId id="321" r:id="rId35"/>
    <p:sldId id="322" r:id="rId36"/>
    <p:sldId id="324" r:id="rId37"/>
    <p:sldId id="323" r:id="rId38"/>
    <p:sldId id="307" r:id="rId39"/>
    <p:sldId id="314" r:id="rId40"/>
    <p:sldId id="340" r:id="rId41"/>
    <p:sldId id="317" r:id="rId42"/>
    <p:sldId id="329" r:id="rId43"/>
    <p:sldId id="315" r:id="rId44"/>
    <p:sldId id="318" r:id="rId45"/>
    <p:sldId id="319" r:id="rId46"/>
    <p:sldId id="320" r:id="rId47"/>
    <p:sldId id="332" r:id="rId48"/>
    <p:sldId id="331" r:id="rId49"/>
    <p:sldId id="336" r:id="rId50"/>
    <p:sldId id="344" r:id="rId51"/>
    <p:sldId id="343" r:id="rId52"/>
    <p:sldId id="341" r:id="rId53"/>
    <p:sldId id="342" r:id="rId54"/>
    <p:sldId id="333" r:id="rId55"/>
    <p:sldId id="334" r:id="rId56"/>
    <p:sldId id="335" r:id="rId57"/>
    <p:sldId id="288"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8">
          <p15:clr>
            <a:srgbClr val="A4A3A4"/>
          </p15:clr>
        </p15:guide>
        <p15:guide id="2" pos="69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CEE319-F7BE-543F-E54C-DEE0C1B61B43}" name="Greg Notman" initials="GN" userId="S::NotmanG@cardiff.ac.uk::de8b54a1-5c57-4090-be1f-5d1b9ee3a9a2" providerId="AD"/>
  <p188:author id="{9DCFACA2-15C1-A987-6FA4-4FD5D957B6AD}" name="Josh Coles-Riley" initials="JCR" userId="S::Coles-RileyJ1@cardiff.ac.uk::a3d5c564-8fd8-46dc-9279-8da2d7523983" providerId="AD"/>
  <p188:author id="{6E7A08B2-2FC1-F879-94A9-AB8999C11C90}" name="Amanda Hill-Dixon" initials="AHD" userId="S::hill-dixonl@cardiff.ac.uk::9f59d38f-09db-4761-9180-d5f2e81765b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53"/>
    <a:srgbClr val="0A0A0A"/>
    <a:srgbClr val="1D74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4" d="100"/>
          <a:sy n="54" d="100"/>
        </p:scale>
        <p:origin x="936" y="60"/>
      </p:cViewPr>
      <p:guideLst>
        <p:guide orient="horz" pos="998"/>
        <p:guide pos="692"/>
      </p:guideLst>
    </p:cSldViewPr>
  </p:slideViewPr>
  <p:outlineViewPr>
    <p:cViewPr>
      <p:scale>
        <a:sx n="33" d="100"/>
        <a:sy n="33" d="100"/>
      </p:scale>
      <p:origin x="0" y="-24864"/>
    </p:cViewPr>
    <p:sldLst>
      <p:sld r:id="rId1" collapse="1"/>
    </p:sldLst>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E2FC2-2732-4B0A-AD57-E4B81649512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17ECE95C-1E38-4F29-948A-97871C912FE2}">
      <dgm:prSet phldrT="[Text]"/>
      <dgm:spPr/>
      <dgm:t>
        <a:bodyPr/>
        <a:lstStyle/>
        <a:p>
          <a:r>
            <a:rPr lang="en-GB" dirty="0"/>
            <a:t>Financial planning</a:t>
          </a:r>
        </a:p>
      </dgm:t>
    </dgm:pt>
    <dgm:pt modelId="{E8565F22-152B-4F1F-BFE1-D5E095943BE5}" type="parTrans" cxnId="{836DD504-B2E3-47BC-9CBD-BCB66DC9CDDE}">
      <dgm:prSet/>
      <dgm:spPr/>
      <dgm:t>
        <a:bodyPr/>
        <a:lstStyle/>
        <a:p>
          <a:endParaRPr lang="en-GB"/>
        </a:p>
      </dgm:t>
    </dgm:pt>
    <dgm:pt modelId="{7F097FAB-52FF-4AE1-A7B9-13CA01A5358C}" type="sibTrans" cxnId="{836DD504-B2E3-47BC-9CBD-BCB66DC9CDDE}">
      <dgm:prSet/>
      <dgm:spPr/>
      <dgm:t>
        <a:bodyPr/>
        <a:lstStyle/>
        <a:p>
          <a:endParaRPr lang="en-GB"/>
        </a:p>
      </dgm:t>
    </dgm:pt>
    <dgm:pt modelId="{17EC657E-3E3F-4EF1-8F18-730E2733A1D6}">
      <dgm:prSet phldrT="[Text]"/>
      <dgm:spPr/>
      <dgm:t>
        <a:bodyPr/>
        <a:lstStyle/>
        <a:p>
          <a:r>
            <a:rPr lang="en-GB" dirty="0"/>
            <a:t>Work, university and the balance between the two</a:t>
          </a:r>
        </a:p>
      </dgm:t>
    </dgm:pt>
    <dgm:pt modelId="{1BE850B7-D2CA-4CF0-82F3-404E31332CAE}" type="parTrans" cxnId="{1B063A7A-82A7-4DCE-87DF-A9C6339C748B}">
      <dgm:prSet/>
      <dgm:spPr/>
      <dgm:t>
        <a:bodyPr/>
        <a:lstStyle/>
        <a:p>
          <a:endParaRPr lang="en-GB"/>
        </a:p>
      </dgm:t>
    </dgm:pt>
    <dgm:pt modelId="{FE3775BB-B63B-47A8-9E28-7E0DE9F8A813}" type="sibTrans" cxnId="{1B063A7A-82A7-4DCE-87DF-A9C6339C748B}">
      <dgm:prSet/>
      <dgm:spPr/>
      <dgm:t>
        <a:bodyPr/>
        <a:lstStyle/>
        <a:p>
          <a:endParaRPr lang="en-GB"/>
        </a:p>
      </dgm:t>
    </dgm:pt>
    <dgm:pt modelId="{47732E00-1755-4964-BDD1-EE40B743D559}">
      <dgm:prSet phldrT="[Text]"/>
      <dgm:spPr/>
      <dgm:t>
        <a:bodyPr/>
        <a:lstStyle/>
        <a:p>
          <a:r>
            <a:rPr lang="en-GB" dirty="0"/>
            <a:t>A lack of money or anticipation of a lack of money</a:t>
          </a:r>
        </a:p>
      </dgm:t>
    </dgm:pt>
    <dgm:pt modelId="{4ED03191-97D0-4C0F-918A-382EEE69B8A7}" type="parTrans" cxnId="{EEE605E0-C93B-4942-9AAF-50A9300DC864}">
      <dgm:prSet/>
      <dgm:spPr/>
      <dgm:t>
        <a:bodyPr/>
        <a:lstStyle/>
        <a:p>
          <a:endParaRPr lang="en-GB"/>
        </a:p>
      </dgm:t>
    </dgm:pt>
    <dgm:pt modelId="{A970724B-813C-498D-801E-357FE483CD27}" type="sibTrans" cxnId="{EEE605E0-C93B-4942-9AAF-50A9300DC864}">
      <dgm:prSet/>
      <dgm:spPr/>
      <dgm:t>
        <a:bodyPr/>
        <a:lstStyle/>
        <a:p>
          <a:endParaRPr lang="en-GB"/>
        </a:p>
      </dgm:t>
    </dgm:pt>
    <dgm:pt modelId="{7FEA8D40-A71D-436B-AAB9-0B5C8D4DF84C}" type="pres">
      <dgm:prSet presAssocID="{234E2FC2-2732-4B0A-AD57-E4B81649512D}" presName="linear" presStyleCnt="0">
        <dgm:presLayoutVars>
          <dgm:animLvl val="lvl"/>
          <dgm:resizeHandles val="exact"/>
        </dgm:presLayoutVars>
      </dgm:prSet>
      <dgm:spPr/>
    </dgm:pt>
    <dgm:pt modelId="{66DCD83F-23B0-4DE4-A547-21E0F2720861}" type="pres">
      <dgm:prSet presAssocID="{17ECE95C-1E38-4F29-948A-97871C912FE2}" presName="parentText" presStyleLbl="node1" presStyleIdx="0" presStyleCnt="3" custScaleY="297186" custLinFactNeighborY="91368">
        <dgm:presLayoutVars>
          <dgm:chMax val="0"/>
          <dgm:bulletEnabled val="1"/>
        </dgm:presLayoutVars>
      </dgm:prSet>
      <dgm:spPr/>
    </dgm:pt>
    <dgm:pt modelId="{DDF6D182-131A-44F8-8065-AB19E6D565FF}" type="pres">
      <dgm:prSet presAssocID="{7F097FAB-52FF-4AE1-A7B9-13CA01A5358C}" presName="spacer" presStyleCnt="0"/>
      <dgm:spPr/>
    </dgm:pt>
    <dgm:pt modelId="{C8E68BF6-AE8C-4FF7-A303-3F12EB67477A}" type="pres">
      <dgm:prSet presAssocID="{47732E00-1755-4964-BDD1-EE40B743D559}" presName="parentText" presStyleLbl="node1" presStyleIdx="1" presStyleCnt="3" custScaleY="297186">
        <dgm:presLayoutVars>
          <dgm:chMax val="0"/>
          <dgm:bulletEnabled val="1"/>
        </dgm:presLayoutVars>
      </dgm:prSet>
      <dgm:spPr/>
    </dgm:pt>
    <dgm:pt modelId="{231967E8-050A-43A7-A3CA-87B9BC8D6A60}" type="pres">
      <dgm:prSet presAssocID="{A970724B-813C-498D-801E-357FE483CD27}" presName="spacer" presStyleCnt="0"/>
      <dgm:spPr/>
    </dgm:pt>
    <dgm:pt modelId="{E4B66DEB-FA0E-4A5D-97C7-E38B837CD611}" type="pres">
      <dgm:prSet presAssocID="{17EC657E-3E3F-4EF1-8F18-730E2733A1D6}" presName="parentText" presStyleLbl="node1" presStyleIdx="2" presStyleCnt="3" custScaleY="330206">
        <dgm:presLayoutVars>
          <dgm:chMax val="0"/>
          <dgm:bulletEnabled val="1"/>
        </dgm:presLayoutVars>
      </dgm:prSet>
      <dgm:spPr/>
    </dgm:pt>
  </dgm:ptLst>
  <dgm:cxnLst>
    <dgm:cxn modelId="{836DD504-B2E3-47BC-9CBD-BCB66DC9CDDE}" srcId="{234E2FC2-2732-4B0A-AD57-E4B81649512D}" destId="{17ECE95C-1E38-4F29-948A-97871C912FE2}" srcOrd="0" destOrd="0" parTransId="{E8565F22-152B-4F1F-BFE1-D5E095943BE5}" sibTransId="{7F097FAB-52FF-4AE1-A7B9-13CA01A5358C}"/>
    <dgm:cxn modelId="{B7232620-8CF6-42E6-8D97-159160A8ABC7}" type="presOf" srcId="{234E2FC2-2732-4B0A-AD57-E4B81649512D}" destId="{7FEA8D40-A71D-436B-AAB9-0B5C8D4DF84C}" srcOrd="0" destOrd="0" presId="urn:microsoft.com/office/officeart/2005/8/layout/vList2"/>
    <dgm:cxn modelId="{92ECA043-58C6-47A0-847B-3F68D0EAFA9E}" type="presOf" srcId="{47732E00-1755-4964-BDD1-EE40B743D559}" destId="{C8E68BF6-AE8C-4FF7-A303-3F12EB67477A}" srcOrd="0" destOrd="0" presId="urn:microsoft.com/office/officeart/2005/8/layout/vList2"/>
    <dgm:cxn modelId="{1B063A7A-82A7-4DCE-87DF-A9C6339C748B}" srcId="{234E2FC2-2732-4B0A-AD57-E4B81649512D}" destId="{17EC657E-3E3F-4EF1-8F18-730E2733A1D6}" srcOrd="2" destOrd="0" parTransId="{1BE850B7-D2CA-4CF0-82F3-404E31332CAE}" sibTransId="{FE3775BB-B63B-47A8-9E28-7E0DE9F8A813}"/>
    <dgm:cxn modelId="{FF58407C-F2C5-4A80-935E-AE4F3BF6D48C}" type="presOf" srcId="{17ECE95C-1E38-4F29-948A-97871C912FE2}" destId="{66DCD83F-23B0-4DE4-A547-21E0F2720861}" srcOrd="0" destOrd="0" presId="urn:microsoft.com/office/officeart/2005/8/layout/vList2"/>
    <dgm:cxn modelId="{A7556EA0-0D0A-474A-B026-E5D12A45EF4F}" type="presOf" srcId="{17EC657E-3E3F-4EF1-8F18-730E2733A1D6}" destId="{E4B66DEB-FA0E-4A5D-97C7-E38B837CD611}" srcOrd="0" destOrd="0" presId="urn:microsoft.com/office/officeart/2005/8/layout/vList2"/>
    <dgm:cxn modelId="{EEE605E0-C93B-4942-9AAF-50A9300DC864}" srcId="{234E2FC2-2732-4B0A-AD57-E4B81649512D}" destId="{47732E00-1755-4964-BDD1-EE40B743D559}" srcOrd="1" destOrd="0" parTransId="{4ED03191-97D0-4C0F-918A-382EEE69B8A7}" sibTransId="{A970724B-813C-498D-801E-357FE483CD27}"/>
    <dgm:cxn modelId="{80F7222D-21FE-4242-B610-93C009C88716}" type="presParOf" srcId="{7FEA8D40-A71D-436B-AAB9-0B5C8D4DF84C}" destId="{66DCD83F-23B0-4DE4-A547-21E0F2720861}" srcOrd="0" destOrd="0" presId="urn:microsoft.com/office/officeart/2005/8/layout/vList2"/>
    <dgm:cxn modelId="{38160844-F356-4A70-9777-3482749958DE}" type="presParOf" srcId="{7FEA8D40-A71D-436B-AAB9-0B5C8D4DF84C}" destId="{DDF6D182-131A-44F8-8065-AB19E6D565FF}" srcOrd="1" destOrd="0" presId="urn:microsoft.com/office/officeart/2005/8/layout/vList2"/>
    <dgm:cxn modelId="{F05E8EAB-8883-46ED-B4B4-1714A25A256E}" type="presParOf" srcId="{7FEA8D40-A71D-436B-AAB9-0B5C8D4DF84C}" destId="{C8E68BF6-AE8C-4FF7-A303-3F12EB67477A}" srcOrd="2" destOrd="0" presId="urn:microsoft.com/office/officeart/2005/8/layout/vList2"/>
    <dgm:cxn modelId="{11DC0F5C-82A8-479A-A2C2-ADB3403F382E}" type="presParOf" srcId="{7FEA8D40-A71D-436B-AAB9-0B5C8D4DF84C}" destId="{231967E8-050A-43A7-A3CA-87B9BC8D6A60}" srcOrd="3" destOrd="0" presId="urn:microsoft.com/office/officeart/2005/8/layout/vList2"/>
    <dgm:cxn modelId="{DE6D28B3-00CB-446F-98AC-F895DEB1F025}" type="presParOf" srcId="{7FEA8D40-A71D-436B-AAB9-0B5C8D4DF84C}" destId="{E4B66DEB-FA0E-4A5D-97C7-E38B837CD611}"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E2FC2-2732-4B0A-AD57-E4B8164951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7ECE95C-1E38-4F29-948A-97871C912FE2}">
      <dgm:prSet phldrT="[Text]"/>
      <dgm:spPr/>
      <dgm:t>
        <a:bodyPr/>
        <a:lstStyle/>
        <a:p>
          <a:r>
            <a:rPr lang="en-GB" dirty="0"/>
            <a:t>The inability to get a job due to lack of experience, which in turn prevented them from getting relevant experience, and concerns about finding work in the future</a:t>
          </a:r>
        </a:p>
      </dgm:t>
    </dgm:pt>
    <dgm:pt modelId="{E8565F22-152B-4F1F-BFE1-D5E095943BE5}" type="parTrans" cxnId="{836DD504-B2E3-47BC-9CBD-BCB66DC9CDDE}">
      <dgm:prSet/>
      <dgm:spPr/>
      <dgm:t>
        <a:bodyPr/>
        <a:lstStyle/>
        <a:p>
          <a:endParaRPr lang="en-GB"/>
        </a:p>
      </dgm:t>
    </dgm:pt>
    <dgm:pt modelId="{7F097FAB-52FF-4AE1-A7B9-13CA01A5358C}" type="sibTrans" cxnId="{836DD504-B2E3-47BC-9CBD-BCB66DC9CDDE}">
      <dgm:prSet/>
      <dgm:spPr/>
      <dgm:t>
        <a:bodyPr/>
        <a:lstStyle/>
        <a:p>
          <a:endParaRPr lang="en-GB"/>
        </a:p>
      </dgm:t>
    </dgm:pt>
    <dgm:pt modelId="{47732E00-1755-4964-BDD1-EE40B743D559}">
      <dgm:prSet phldrT="[Text]"/>
      <dgm:spPr/>
      <dgm:t>
        <a:bodyPr/>
        <a:lstStyle/>
        <a:p>
          <a:r>
            <a:rPr lang="en-GB" dirty="0"/>
            <a:t>Societal norms around money and status, amplified by media representations of young people’s incomes</a:t>
          </a:r>
        </a:p>
      </dgm:t>
    </dgm:pt>
    <dgm:pt modelId="{4ED03191-97D0-4C0F-918A-382EEE69B8A7}" type="parTrans" cxnId="{EEE605E0-C93B-4942-9AAF-50A9300DC864}">
      <dgm:prSet/>
      <dgm:spPr/>
      <dgm:t>
        <a:bodyPr/>
        <a:lstStyle/>
        <a:p>
          <a:endParaRPr lang="en-GB"/>
        </a:p>
      </dgm:t>
    </dgm:pt>
    <dgm:pt modelId="{A970724B-813C-498D-801E-357FE483CD27}" type="sibTrans" cxnId="{EEE605E0-C93B-4942-9AAF-50A9300DC864}">
      <dgm:prSet/>
      <dgm:spPr/>
      <dgm:t>
        <a:bodyPr/>
        <a:lstStyle/>
        <a:p>
          <a:endParaRPr lang="en-GB"/>
        </a:p>
      </dgm:t>
    </dgm:pt>
    <dgm:pt modelId="{C3BE0B92-90F7-4145-AA88-B7E4AF06E15D}">
      <dgm:prSet phldrT="[Text]"/>
      <dgm:spPr/>
      <dgm:t>
        <a:bodyPr/>
        <a:lstStyle/>
        <a:p>
          <a:r>
            <a:rPr lang="en-GB" dirty="0"/>
            <a:t>Low confidence in their understanding about money issues</a:t>
          </a:r>
        </a:p>
      </dgm:t>
    </dgm:pt>
    <dgm:pt modelId="{04C7EA5B-5719-4692-93E1-9C186B255EBE}" type="parTrans" cxnId="{B3E3A16B-441D-44F0-9D00-6C11B0D6BC44}">
      <dgm:prSet/>
      <dgm:spPr/>
      <dgm:t>
        <a:bodyPr/>
        <a:lstStyle/>
        <a:p>
          <a:endParaRPr lang="en-GB"/>
        </a:p>
      </dgm:t>
    </dgm:pt>
    <dgm:pt modelId="{4F3601DD-BBC5-498E-A27B-2361B56CED49}" type="sibTrans" cxnId="{B3E3A16B-441D-44F0-9D00-6C11B0D6BC44}">
      <dgm:prSet/>
      <dgm:spPr/>
      <dgm:t>
        <a:bodyPr/>
        <a:lstStyle/>
        <a:p>
          <a:endParaRPr lang="en-GB"/>
        </a:p>
      </dgm:t>
    </dgm:pt>
    <dgm:pt modelId="{7FEA8D40-A71D-436B-AAB9-0B5C8D4DF84C}" type="pres">
      <dgm:prSet presAssocID="{234E2FC2-2732-4B0A-AD57-E4B81649512D}" presName="linear" presStyleCnt="0">
        <dgm:presLayoutVars>
          <dgm:animLvl val="lvl"/>
          <dgm:resizeHandles val="exact"/>
        </dgm:presLayoutVars>
      </dgm:prSet>
      <dgm:spPr/>
    </dgm:pt>
    <dgm:pt modelId="{66DCD83F-23B0-4DE4-A547-21E0F2720861}" type="pres">
      <dgm:prSet presAssocID="{17ECE95C-1E38-4F29-948A-97871C912FE2}" presName="parentText" presStyleLbl="node1" presStyleIdx="0" presStyleCnt="3">
        <dgm:presLayoutVars>
          <dgm:chMax val="0"/>
          <dgm:bulletEnabled val="1"/>
        </dgm:presLayoutVars>
      </dgm:prSet>
      <dgm:spPr/>
    </dgm:pt>
    <dgm:pt modelId="{DDF6D182-131A-44F8-8065-AB19E6D565FF}" type="pres">
      <dgm:prSet presAssocID="{7F097FAB-52FF-4AE1-A7B9-13CA01A5358C}" presName="spacer" presStyleCnt="0"/>
      <dgm:spPr/>
    </dgm:pt>
    <dgm:pt modelId="{C8E68BF6-AE8C-4FF7-A303-3F12EB67477A}" type="pres">
      <dgm:prSet presAssocID="{47732E00-1755-4964-BDD1-EE40B743D559}" presName="parentText" presStyleLbl="node1" presStyleIdx="1" presStyleCnt="3">
        <dgm:presLayoutVars>
          <dgm:chMax val="0"/>
          <dgm:bulletEnabled val="1"/>
        </dgm:presLayoutVars>
      </dgm:prSet>
      <dgm:spPr/>
    </dgm:pt>
    <dgm:pt modelId="{231967E8-050A-43A7-A3CA-87B9BC8D6A60}" type="pres">
      <dgm:prSet presAssocID="{A970724B-813C-498D-801E-357FE483CD27}" presName="spacer" presStyleCnt="0"/>
      <dgm:spPr/>
    </dgm:pt>
    <dgm:pt modelId="{0E18B2DC-4CB6-403F-9392-1995EFA2BA88}" type="pres">
      <dgm:prSet presAssocID="{C3BE0B92-90F7-4145-AA88-B7E4AF06E15D}" presName="parentText" presStyleLbl="node1" presStyleIdx="2" presStyleCnt="3">
        <dgm:presLayoutVars>
          <dgm:chMax val="0"/>
          <dgm:bulletEnabled val="1"/>
        </dgm:presLayoutVars>
      </dgm:prSet>
      <dgm:spPr/>
    </dgm:pt>
  </dgm:ptLst>
  <dgm:cxnLst>
    <dgm:cxn modelId="{836DD504-B2E3-47BC-9CBD-BCB66DC9CDDE}" srcId="{234E2FC2-2732-4B0A-AD57-E4B81649512D}" destId="{17ECE95C-1E38-4F29-948A-97871C912FE2}" srcOrd="0" destOrd="0" parTransId="{E8565F22-152B-4F1F-BFE1-D5E095943BE5}" sibTransId="{7F097FAB-52FF-4AE1-A7B9-13CA01A5358C}"/>
    <dgm:cxn modelId="{B7232620-8CF6-42E6-8D97-159160A8ABC7}" type="presOf" srcId="{234E2FC2-2732-4B0A-AD57-E4B81649512D}" destId="{7FEA8D40-A71D-436B-AAB9-0B5C8D4DF84C}" srcOrd="0" destOrd="0" presId="urn:microsoft.com/office/officeart/2005/8/layout/vList2"/>
    <dgm:cxn modelId="{92ECA043-58C6-47A0-847B-3F68D0EAFA9E}" type="presOf" srcId="{47732E00-1755-4964-BDD1-EE40B743D559}" destId="{C8E68BF6-AE8C-4FF7-A303-3F12EB67477A}" srcOrd="0" destOrd="0" presId="urn:microsoft.com/office/officeart/2005/8/layout/vList2"/>
    <dgm:cxn modelId="{B3E3A16B-441D-44F0-9D00-6C11B0D6BC44}" srcId="{234E2FC2-2732-4B0A-AD57-E4B81649512D}" destId="{C3BE0B92-90F7-4145-AA88-B7E4AF06E15D}" srcOrd="2" destOrd="0" parTransId="{04C7EA5B-5719-4692-93E1-9C186B255EBE}" sibTransId="{4F3601DD-BBC5-498E-A27B-2361B56CED49}"/>
    <dgm:cxn modelId="{FF58407C-F2C5-4A80-935E-AE4F3BF6D48C}" type="presOf" srcId="{17ECE95C-1E38-4F29-948A-97871C912FE2}" destId="{66DCD83F-23B0-4DE4-A547-21E0F2720861}" srcOrd="0" destOrd="0" presId="urn:microsoft.com/office/officeart/2005/8/layout/vList2"/>
    <dgm:cxn modelId="{011A31DF-897F-42BC-AB4B-2AC7D65BADD5}" type="presOf" srcId="{C3BE0B92-90F7-4145-AA88-B7E4AF06E15D}" destId="{0E18B2DC-4CB6-403F-9392-1995EFA2BA88}" srcOrd="0" destOrd="0" presId="urn:microsoft.com/office/officeart/2005/8/layout/vList2"/>
    <dgm:cxn modelId="{EEE605E0-C93B-4942-9AAF-50A9300DC864}" srcId="{234E2FC2-2732-4B0A-AD57-E4B81649512D}" destId="{47732E00-1755-4964-BDD1-EE40B743D559}" srcOrd="1" destOrd="0" parTransId="{4ED03191-97D0-4C0F-918A-382EEE69B8A7}" sibTransId="{A970724B-813C-498D-801E-357FE483CD27}"/>
    <dgm:cxn modelId="{80F7222D-21FE-4242-B610-93C009C88716}" type="presParOf" srcId="{7FEA8D40-A71D-436B-AAB9-0B5C8D4DF84C}" destId="{66DCD83F-23B0-4DE4-A547-21E0F2720861}" srcOrd="0" destOrd="0" presId="urn:microsoft.com/office/officeart/2005/8/layout/vList2"/>
    <dgm:cxn modelId="{38160844-F356-4A70-9777-3482749958DE}" type="presParOf" srcId="{7FEA8D40-A71D-436B-AAB9-0B5C8D4DF84C}" destId="{DDF6D182-131A-44F8-8065-AB19E6D565FF}" srcOrd="1" destOrd="0" presId="urn:microsoft.com/office/officeart/2005/8/layout/vList2"/>
    <dgm:cxn modelId="{F05E8EAB-8883-46ED-B4B4-1714A25A256E}" type="presParOf" srcId="{7FEA8D40-A71D-436B-AAB9-0B5C8D4DF84C}" destId="{C8E68BF6-AE8C-4FF7-A303-3F12EB67477A}" srcOrd="2" destOrd="0" presId="urn:microsoft.com/office/officeart/2005/8/layout/vList2"/>
    <dgm:cxn modelId="{11DC0F5C-82A8-479A-A2C2-ADB3403F382E}" type="presParOf" srcId="{7FEA8D40-A71D-436B-AAB9-0B5C8D4DF84C}" destId="{231967E8-050A-43A7-A3CA-87B9BC8D6A60}" srcOrd="3" destOrd="0" presId="urn:microsoft.com/office/officeart/2005/8/layout/vList2"/>
    <dgm:cxn modelId="{A1627904-73EB-4C52-B00D-502A512AF666}" type="presParOf" srcId="{7FEA8D40-A71D-436B-AAB9-0B5C8D4DF84C}" destId="{0E18B2DC-4CB6-403F-9392-1995EFA2BA88}" srcOrd="4"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16E52-B135-42A0-924C-A4466E97A46B}" type="doc">
      <dgm:prSet loTypeId="urn:microsoft.com/office/officeart/2005/8/layout/vList3" loCatId="list" qsTypeId="urn:microsoft.com/office/officeart/2005/8/quickstyle/simple1" qsCatId="simple" csTypeId="urn:microsoft.com/office/officeart/2005/8/colors/accent1_1" csCatId="accent1" phldr="1"/>
      <dgm:spPr/>
    </dgm:pt>
    <dgm:pt modelId="{C7E8EA29-187C-44A7-BDA9-66D0F712FC85}">
      <dgm:prSet phldrT="[Text]" custT="1"/>
      <dgm:spPr/>
      <dgm:t>
        <a:bodyPr/>
        <a:lstStyle/>
        <a:p>
          <a:pPr>
            <a:lnSpc>
              <a:spcPct val="90000"/>
            </a:lnSpc>
          </a:pPr>
          <a:r>
            <a:rPr lang="en-GB" sz="1100" b="1" dirty="0"/>
            <a:t>Increased security</a:t>
          </a:r>
        </a:p>
      </dgm:t>
    </dgm:pt>
    <dgm:pt modelId="{8DF963F7-4A46-47A5-A305-7CAF4213CD0A}" type="parTrans" cxnId="{31D8B256-D57F-4D20-94DB-7AFFB092A308}">
      <dgm:prSet/>
      <dgm:spPr/>
      <dgm:t>
        <a:bodyPr/>
        <a:lstStyle/>
        <a:p>
          <a:endParaRPr lang="en-GB"/>
        </a:p>
      </dgm:t>
    </dgm:pt>
    <dgm:pt modelId="{6ACEDCFE-BB51-4C79-908D-452E4DA127B8}" type="sibTrans" cxnId="{31D8B256-D57F-4D20-94DB-7AFFB092A308}">
      <dgm:prSet/>
      <dgm:spPr/>
      <dgm:t>
        <a:bodyPr/>
        <a:lstStyle/>
        <a:p>
          <a:endParaRPr lang="en-GB"/>
        </a:p>
      </dgm:t>
    </dgm:pt>
    <dgm:pt modelId="{4E3E0F90-086E-4C96-B93D-1C1CE14CAECF}">
      <dgm:prSet phldrT="[Text]" custT="1"/>
      <dgm:spPr/>
      <dgm:t>
        <a:bodyPr/>
        <a:lstStyle/>
        <a:p>
          <a:pPr>
            <a:lnSpc>
              <a:spcPct val="90000"/>
            </a:lnSpc>
          </a:pPr>
          <a:r>
            <a:rPr lang="en-GB" sz="1100" b="1" dirty="0"/>
            <a:t>Work/study/life balance</a:t>
          </a:r>
        </a:p>
      </dgm:t>
    </dgm:pt>
    <dgm:pt modelId="{7173C5C8-1253-4A25-A93D-B7BFC2CA63EC}" type="parTrans" cxnId="{5FA83C79-FFC2-44D0-A31B-036AE21F9BBA}">
      <dgm:prSet/>
      <dgm:spPr/>
      <dgm:t>
        <a:bodyPr/>
        <a:lstStyle/>
        <a:p>
          <a:endParaRPr lang="en-GB"/>
        </a:p>
      </dgm:t>
    </dgm:pt>
    <dgm:pt modelId="{7F16687B-3CF2-4635-A0F0-D500CDFDDF7B}" type="sibTrans" cxnId="{5FA83C79-FFC2-44D0-A31B-036AE21F9BBA}">
      <dgm:prSet/>
      <dgm:spPr/>
      <dgm:t>
        <a:bodyPr/>
        <a:lstStyle/>
        <a:p>
          <a:endParaRPr lang="en-GB"/>
        </a:p>
      </dgm:t>
    </dgm:pt>
    <dgm:pt modelId="{920F9009-34C4-4708-A634-EA9710E68488}">
      <dgm:prSet phldrT="[Text]" custT="1"/>
      <dgm:spPr/>
      <dgm:t>
        <a:bodyPr/>
        <a:lstStyle/>
        <a:p>
          <a:pPr>
            <a:lnSpc>
              <a:spcPct val="100000"/>
            </a:lnSpc>
          </a:pPr>
          <a:r>
            <a:rPr lang="en-GB" sz="1100" b="1" dirty="0"/>
            <a:t>Improving relationships</a:t>
          </a:r>
        </a:p>
      </dgm:t>
    </dgm:pt>
    <dgm:pt modelId="{7059D21E-EA58-4243-BF31-DFCD6DFC0E9D}" type="parTrans" cxnId="{2BAE59EF-9D51-4FD7-95D1-B90EFC6340E2}">
      <dgm:prSet/>
      <dgm:spPr/>
      <dgm:t>
        <a:bodyPr/>
        <a:lstStyle/>
        <a:p>
          <a:endParaRPr lang="en-GB"/>
        </a:p>
      </dgm:t>
    </dgm:pt>
    <dgm:pt modelId="{A7ADEE36-2CBC-4C48-BAD7-E2D707F483DA}" type="sibTrans" cxnId="{2BAE59EF-9D51-4FD7-95D1-B90EFC6340E2}">
      <dgm:prSet/>
      <dgm:spPr/>
      <dgm:t>
        <a:bodyPr/>
        <a:lstStyle/>
        <a:p>
          <a:endParaRPr lang="en-GB"/>
        </a:p>
      </dgm:t>
    </dgm:pt>
    <dgm:pt modelId="{68417C1C-E5B0-4F49-A767-949F5D18506F}">
      <dgm:prSet phldrT="[Text]" custT="1"/>
      <dgm:spPr/>
      <dgm:t>
        <a:bodyPr/>
        <a:lstStyle/>
        <a:p>
          <a:pPr>
            <a:lnSpc>
              <a:spcPct val="50000"/>
            </a:lnSpc>
          </a:pPr>
          <a:r>
            <a:rPr lang="en-GB" sz="900" dirty="0"/>
            <a:t>Alleviating stress</a:t>
          </a:r>
        </a:p>
      </dgm:t>
    </dgm:pt>
    <dgm:pt modelId="{43DD4AC0-BCB8-41B8-B38A-CA9AFD38E238}" type="parTrans" cxnId="{128329C9-34BE-46D3-9779-9CA7611A111B}">
      <dgm:prSet/>
      <dgm:spPr/>
      <dgm:t>
        <a:bodyPr/>
        <a:lstStyle/>
        <a:p>
          <a:endParaRPr lang="en-GB"/>
        </a:p>
      </dgm:t>
    </dgm:pt>
    <dgm:pt modelId="{0A316466-51D7-4496-AEFE-76736CD4B051}" type="sibTrans" cxnId="{128329C9-34BE-46D3-9779-9CA7611A111B}">
      <dgm:prSet/>
      <dgm:spPr/>
      <dgm:t>
        <a:bodyPr/>
        <a:lstStyle/>
        <a:p>
          <a:endParaRPr lang="en-GB"/>
        </a:p>
      </dgm:t>
    </dgm:pt>
    <dgm:pt modelId="{F131BD46-0552-4ECB-905D-BCE1F5988D08}">
      <dgm:prSet phldrT="[Text]" custT="1"/>
      <dgm:spPr/>
      <dgm:t>
        <a:bodyPr/>
        <a:lstStyle/>
        <a:p>
          <a:pPr>
            <a:lnSpc>
              <a:spcPct val="50000"/>
            </a:lnSpc>
          </a:pPr>
          <a:r>
            <a:rPr lang="en-GB" sz="900" dirty="0"/>
            <a:t>More time for well-being</a:t>
          </a:r>
        </a:p>
      </dgm:t>
    </dgm:pt>
    <dgm:pt modelId="{877E7CA5-CA4A-4452-A5EF-D806C01AAE2D}" type="parTrans" cxnId="{4D3A3B08-B7C0-49D4-BB7C-A072116EF6E9}">
      <dgm:prSet/>
      <dgm:spPr/>
      <dgm:t>
        <a:bodyPr/>
        <a:lstStyle/>
        <a:p>
          <a:endParaRPr lang="en-GB"/>
        </a:p>
      </dgm:t>
    </dgm:pt>
    <dgm:pt modelId="{BF7BA674-C539-47B6-ACBD-32E1ED88C8D6}" type="sibTrans" cxnId="{4D3A3B08-B7C0-49D4-BB7C-A072116EF6E9}">
      <dgm:prSet/>
      <dgm:spPr/>
      <dgm:t>
        <a:bodyPr/>
        <a:lstStyle/>
        <a:p>
          <a:endParaRPr lang="en-GB"/>
        </a:p>
      </dgm:t>
    </dgm:pt>
    <dgm:pt modelId="{00418A7A-47B4-45AD-8725-972E289F8E86}">
      <dgm:prSet phldrT="[Text]" custT="1"/>
      <dgm:spPr/>
      <dgm:t>
        <a:bodyPr/>
        <a:lstStyle/>
        <a:p>
          <a:pPr>
            <a:lnSpc>
              <a:spcPct val="50000"/>
            </a:lnSpc>
          </a:pPr>
          <a:r>
            <a:rPr lang="en-GB" sz="900" dirty="0"/>
            <a:t>Removing financial dependencies</a:t>
          </a:r>
        </a:p>
      </dgm:t>
    </dgm:pt>
    <dgm:pt modelId="{D8D1DB83-6118-4BEA-B713-0A4C08B07961}" type="parTrans" cxnId="{11FE6DC4-A067-40DA-8931-4E75AEC50F17}">
      <dgm:prSet/>
      <dgm:spPr/>
      <dgm:t>
        <a:bodyPr/>
        <a:lstStyle/>
        <a:p>
          <a:endParaRPr lang="en-GB"/>
        </a:p>
      </dgm:t>
    </dgm:pt>
    <dgm:pt modelId="{2E577FBE-68A0-429B-90E9-D14A033BCCA6}" type="sibTrans" cxnId="{11FE6DC4-A067-40DA-8931-4E75AEC50F17}">
      <dgm:prSet/>
      <dgm:spPr/>
      <dgm:t>
        <a:bodyPr/>
        <a:lstStyle/>
        <a:p>
          <a:endParaRPr lang="en-GB"/>
        </a:p>
      </dgm:t>
    </dgm:pt>
    <dgm:pt modelId="{0D66F898-3E9F-4E0A-8EB0-88EA8206E907}" type="pres">
      <dgm:prSet presAssocID="{83C16E52-B135-42A0-924C-A4466E97A46B}" presName="linearFlow" presStyleCnt="0">
        <dgm:presLayoutVars>
          <dgm:dir/>
          <dgm:resizeHandles val="exact"/>
        </dgm:presLayoutVars>
      </dgm:prSet>
      <dgm:spPr/>
    </dgm:pt>
    <dgm:pt modelId="{EB0E22A1-2447-4715-9844-A7279802F881}" type="pres">
      <dgm:prSet presAssocID="{C7E8EA29-187C-44A7-BDA9-66D0F712FC85}" presName="composite" presStyleCnt="0"/>
      <dgm:spPr/>
    </dgm:pt>
    <dgm:pt modelId="{8423C660-CD3B-4C1E-AB8A-980375CB4ACF}" type="pres">
      <dgm:prSet presAssocID="{C7E8EA29-187C-44A7-BDA9-66D0F712FC85}" presName="imgShp" presStyleLbl="fgImgPlace1" presStyleIdx="0" presStyleCnt="3"/>
      <dgm:spPr/>
    </dgm:pt>
    <dgm:pt modelId="{11D8AB5E-FD98-41CC-8BFF-DDD58588AF88}" type="pres">
      <dgm:prSet presAssocID="{C7E8EA29-187C-44A7-BDA9-66D0F712FC85}" presName="txShp" presStyleLbl="node1" presStyleIdx="0" presStyleCnt="3" custScaleX="102403">
        <dgm:presLayoutVars>
          <dgm:bulletEnabled val="1"/>
        </dgm:presLayoutVars>
      </dgm:prSet>
      <dgm:spPr/>
    </dgm:pt>
    <dgm:pt modelId="{B4C76928-119A-4FD2-A8B4-3B5FDBC21443}" type="pres">
      <dgm:prSet presAssocID="{6ACEDCFE-BB51-4C79-908D-452E4DA127B8}" presName="spacing" presStyleCnt="0"/>
      <dgm:spPr/>
    </dgm:pt>
    <dgm:pt modelId="{6697E4D5-881F-444A-B647-A3DFC69FC1F2}" type="pres">
      <dgm:prSet presAssocID="{4E3E0F90-086E-4C96-B93D-1C1CE14CAECF}" presName="composite" presStyleCnt="0"/>
      <dgm:spPr/>
    </dgm:pt>
    <dgm:pt modelId="{B67D4B7A-5275-4C6E-A2FD-6462D893003B}" type="pres">
      <dgm:prSet presAssocID="{4E3E0F90-086E-4C96-B93D-1C1CE14CAECF}" presName="imgShp" presStyleLbl="fgImgPlace1" presStyleIdx="1" presStyleCnt="3"/>
      <dgm:spPr/>
    </dgm:pt>
    <dgm:pt modelId="{156CD5DC-D33B-4EA8-9077-B07A98D83765}" type="pres">
      <dgm:prSet presAssocID="{4E3E0F90-086E-4C96-B93D-1C1CE14CAECF}" presName="txShp" presStyleLbl="node1" presStyleIdx="1" presStyleCnt="3" custScaleX="102403">
        <dgm:presLayoutVars>
          <dgm:bulletEnabled val="1"/>
        </dgm:presLayoutVars>
      </dgm:prSet>
      <dgm:spPr/>
    </dgm:pt>
    <dgm:pt modelId="{4A248F4B-C7AA-41B1-9EAC-C0F226F0615C}" type="pres">
      <dgm:prSet presAssocID="{7F16687B-3CF2-4635-A0F0-D500CDFDDF7B}" presName="spacing" presStyleCnt="0"/>
      <dgm:spPr/>
    </dgm:pt>
    <dgm:pt modelId="{0FF052FA-55EE-4F86-A7DF-976C5F2E4338}" type="pres">
      <dgm:prSet presAssocID="{920F9009-34C4-4708-A634-EA9710E68488}" presName="composite" presStyleCnt="0"/>
      <dgm:spPr/>
    </dgm:pt>
    <dgm:pt modelId="{F4EC4842-CC35-4B76-9915-735ADAB58A23}" type="pres">
      <dgm:prSet presAssocID="{920F9009-34C4-4708-A634-EA9710E68488}" presName="imgShp" presStyleLbl="fgImgPlace1" presStyleIdx="2" presStyleCnt="3"/>
      <dgm:spPr/>
    </dgm:pt>
    <dgm:pt modelId="{BFFB751D-D9C8-48EB-87BC-F223A3C92618}" type="pres">
      <dgm:prSet presAssocID="{920F9009-34C4-4708-A634-EA9710E68488}" presName="txShp" presStyleLbl="node1" presStyleIdx="2" presStyleCnt="3" custScaleX="102403">
        <dgm:presLayoutVars>
          <dgm:bulletEnabled val="1"/>
        </dgm:presLayoutVars>
      </dgm:prSet>
      <dgm:spPr/>
    </dgm:pt>
  </dgm:ptLst>
  <dgm:cxnLst>
    <dgm:cxn modelId="{C4C74D01-E531-4AD5-B33E-C8337B755265}" type="presOf" srcId="{00418A7A-47B4-45AD-8725-972E289F8E86}" destId="{BFFB751D-D9C8-48EB-87BC-F223A3C92618}" srcOrd="0" destOrd="1" presId="urn:microsoft.com/office/officeart/2005/8/layout/vList3"/>
    <dgm:cxn modelId="{4D3A3B08-B7C0-49D4-BB7C-A072116EF6E9}" srcId="{4E3E0F90-086E-4C96-B93D-1C1CE14CAECF}" destId="{F131BD46-0552-4ECB-905D-BCE1F5988D08}" srcOrd="0" destOrd="0" parTransId="{877E7CA5-CA4A-4452-A5EF-D806C01AAE2D}" sibTransId="{BF7BA674-C539-47B6-ACBD-32E1ED88C8D6}"/>
    <dgm:cxn modelId="{27D9FD1A-FC94-40C2-8ECA-AC8E614F679D}" type="presOf" srcId="{920F9009-34C4-4708-A634-EA9710E68488}" destId="{BFFB751D-D9C8-48EB-87BC-F223A3C92618}" srcOrd="0" destOrd="0" presId="urn:microsoft.com/office/officeart/2005/8/layout/vList3"/>
    <dgm:cxn modelId="{31D8B256-D57F-4D20-94DB-7AFFB092A308}" srcId="{83C16E52-B135-42A0-924C-A4466E97A46B}" destId="{C7E8EA29-187C-44A7-BDA9-66D0F712FC85}" srcOrd="0" destOrd="0" parTransId="{8DF963F7-4A46-47A5-A305-7CAF4213CD0A}" sibTransId="{6ACEDCFE-BB51-4C79-908D-452E4DA127B8}"/>
    <dgm:cxn modelId="{5FA83C79-FFC2-44D0-A31B-036AE21F9BBA}" srcId="{83C16E52-B135-42A0-924C-A4466E97A46B}" destId="{4E3E0F90-086E-4C96-B93D-1C1CE14CAECF}" srcOrd="1" destOrd="0" parTransId="{7173C5C8-1253-4A25-A93D-B7BFC2CA63EC}" sibTransId="{7F16687B-3CF2-4635-A0F0-D500CDFDDF7B}"/>
    <dgm:cxn modelId="{F218EA97-8998-4259-B8BF-6E52DA1949A4}" type="presOf" srcId="{C7E8EA29-187C-44A7-BDA9-66D0F712FC85}" destId="{11D8AB5E-FD98-41CC-8BFF-DDD58588AF88}" srcOrd="0" destOrd="0" presId="urn:microsoft.com/office/officeart/2005/8/layout/vList3"/>
    <dgm:cxn modelId="{11FE6DC4-A067-40DA-8931-4E75AEC50F17}" srcId="{920F9009-34C4-4708-A634-EA9710E68488}" destId="{00418A7A-47B4-45AD-8725-972E289F8E86}" srcOrd="0" destOrd="0" parTransId="{D8D1DB83-6118-4BEA-B713-0A4C08B07961}" sibTransId="{2E577FBE-68A0-429B-90E9-D14A033BCCA6}"/>
    <dgm:cxn modelId="{B2ABEFC4-8315-4C22-897D-07CE1684D28E}" type="presOf" srcId="{F131BD46-0552-4ECB-905D-BCE1F5988D08}" destId="{156CD5DC-D33B-4EA8-9077-B07A98D83765}" srcOrd="0" destOrd="1" presId="urn:microsoft.com/office/officeart/2005/8/layout/vList3"/>
    <dgm:cxn modelId="{128329C9-34BE-46D3-9779-9CA7611A111B}" srcId="{C7E8EA29-187C-44A7-BDA9-66D0F712FC85}" destId="{68417C1C-E5B0-4F49-A767-949F5D18506F}" srcOrd="0" destOrd="0" parTransId="{43DD4AC0-BCB8-41B8-B38A-CA9AFD38E238}" sibTransId="{0A316466-51D7-4496-AEFE-76736CD4B051}"/>
    <dgm:cxn modelId="{830720EF-A767-45A5-A87E-CB6D23F2A832}" type="presOf" srcId="{4E3E0F90-086E-4C96-B93D-1C1CE14CAECF}" destId="{156CD5DC-D33B-4EA8-9077-B07A98D83765}" srcOrd="0" destOrd="0" presId="urn:microsoft.com/office/officeart/2005/8/layout/vList3"/>
    <dgm:cxn modelId="{2BAE59EF-9D51-4FD7-95D1-B90EFC6340E2}" srcId="{83C16E52-B135-42A0-924C-A4466E97A46B}" destId="{920F9009-34C4-4708-A634-EA9710E68488}" srcOrd="2" destOrd="0" parTransId="{7059D21E-EA58-4243-BF31-DFCD6DFC0E9D}" sibTransId="{A7ADEE36-2CBC-4C48-BAD7-E2D707F483DA}"/>
    <dgm:cxn modelId="{3E642DF5-3343-4967-A11C-B0C94073E682}" type="presOf" srcId="{83C16E52-B135-42A0-924C-A4466E97A46B}" destId="{0D66F898-3E9F-4E0A-8EB0-88EA8206E907}" srcOrd="0" destOrd="0" presId="urn:microsoft.com/office/officeart/2005/8/layout/vList3"/>
    <dgm:cxn modelId="{ECAC38FE-4018-4438-9E0D-F9B71CE18BAE}" type="presOf" srcId="{68417C1C-E5B0-4F49-A767-949F5D18506F}" destId="{11D8AB5E-FD98-41CC-8BFF-DDD58588AF88}" srcOrd="0" destOrd="1" presId="urn:microsoft.com/office/officeart/2005/8/layout/vList3"/>
    <dgm:cxn modelId="{59308E63-C6C8-4062-8517-4261187A1F23}" type="presParOf" srcId="{0D66F898-3E9F-4E0A-8EB0-88EA8206E907}" destId="{EB0E22A1-2447-4715-9844-A7279802F881}" srcOrd="0" destOrd="0" presId="urn:microsoft.com/office/officeart/2005/8/layout/vList3"/>
    <dgm:cxn modelId="{C08D22AF-980B-412C-A333-C10F3B670F82}" type="presParOf" srcId="{EB0E22A1-2447-4715-9844-A7279802F881}" destId="{8423C660-CD3B-4C1E-AB8A-980375CB4ACF}" srcOrd="0" destOrd="0" presId="urn:microsoft.com/office/officeart/2005/8/layout/vList3"/>
    <dgm:cxn modelId="{FD366E50-2877-4CA6-AC03-77EAE3B45E3A}" type="presParOf" srcId="{EB0E22A1-2447-4715-9844-A7279802F881}" destId="{11D8AB5E-FD98-41CC-8BFF-DDD58588AF88}" srcOrd="1" destOrd="0" presId="urn:microsoft.com/office/officeart/2005/8/layout/vList3"/>
    <dgm:cxn modelId="{E9E603B5-1212-4B5F-B4FC-F880C3CBBBDB}" type="presParOf" srcId="{0D66F898-3E9F-4E0A-8EB0-88EA8206E907}" destId="{B4C76928-119A-4FD2-A8B4-3B5FDBC21443}" srcOrd="1" destOrd="0" presId="urn:microsoft.com/office/officeart/2005/8/layout/vList3"/>
    <dgm:cxn modelId="{B3AB4578-CEFF-453D-BBAE-357F1208E138}" type="presParOf" srcId="{0D66F898-3E9F-4E0A-8EB0-88EA8206E907}" destId="{6697E4D5-881F-444A-B647-A3DFC69FC1F2}" srcOrd="2" destOrd="0" presId="urn:microsoft.com/office/officeart/2005/8/layout/vList3"/>
    <dgm:cxn modelId="{04814888-A03E-4B32-9C77-F2D80F2FE52C}" type="presParOf" srcId="{6697E4D5-881F-444A-B647-A3DFC69FC1F2}" destId="{B67D4B7A-5275-4C6E-A2FD-6462D893003B}" srcOrd="0" destOrd="0" presId="urn:microsoft.com/office/officeart/2005/8/layout/vList3"/>
    <dgm:cxn modelId="{FED2FD87-E5C3-4372-88B6-242A02C1B016}" type="presParOf" srcId="{6697E4D5-881F-444A-B647-A3DFC69FC1F2}" destId="{156CD5DC-D33B-4EA8-9077-B07A98D83765}" srcOrd="1" destOrd="0" presId="urn:microsoft.com/office/officeart/2005/8/layout/vList3"/>
    <dgm:cxn modelId="{C31CD71B-DCC4-4C6F-8A51-B4606D7241E6}" type="presParOf" srcId="{0D66F898-3E9F-4E0A-8EB0-88EA8206E907}" destId="{4A248F4B-C7AA-41B1-9EAC-C0F226F0615C}" srcOrd="3" destOrd="0" presId="urn:microsoft.com/office/officeart/2005/8/layout/vList3"/>
    <dgm:cxn modelId="{26D57BFA-5C05-43BF-9A17-B71A4D26B6A1}" type="presParOf" srcId="{0D66F898-3E9F-4E0A-8EB0-88EA8206E907}" destId="{0FF052FA-55EE-4F86-A7DF-976C5F2E4338}" srcOrd="4" destOrd="0" presId="urn:microsoft.com/office/officeart/2005/8/layout/vList3"/>
    <dgm:cxn modelId="{65C9A722-F3DA-487D-BC69-750EA58881BC}" type="presParOf" srcId="{0FF052FA-55EE-4F86-A7DF-976C5F2E4338}" destId="{F4EC4842-CC35-4B76-9915-735ADAB58A23}" srcOrd="0" destOrd="0" presId="urn:microsoft.com/office/officeart/2005/8/layout/vList3"/>
    <dgm:cxn modelId="{031E8543-9897-443A-B02D-CC4C34016C13}" type="presParOf" srcId="{0FF052FA-55EE-4F86-A7DF-976C5F2E4338}" destId="{BFFB751D-D9C8-48EB-87BC-F223A3C92618}" srcOrd="1" destOrd="0" presId="urn:microsoft.com/office/officeart/2005/8/layout/vList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C16E52-B135-42A0-924C-A4466E97A46B}" type="doc">
      <dgm:prSet loTypeId="urn:microsoft.com/office/officeart/2005/8/layout/vList3" loCatId="list" qsTypeId="urn:microsoft.com/office/officeart/2005/8/quickstyle/simple1" qsCatId="simple" csTypeId="urn:microsoft.com/office/officeart/2005/8/colors/accent1_1" csCatId="accent1" phldr="1"/>
      <dgm:spPr/>
    </dgm:pt>
    <dgm:pt modelId="{C7E8EA29-187C-44A7-BDA9-66D0F712FC85}">
      <dgm:prSet phldrT="[Text]" custT="1"/>
      <dgm:spPr/>
      <dgm:t>
        <a:bodyPr/>
        <a:lstStyle/>
        <a:p>
          <a:pPr>
            <a:lnSpc>
              <a:spcPct val="90000"/>
            </a:lnSpc>
          </a:pPr>
          <a:r>
            <a:rPr lang="en-GB" sz="1100" b="1" dirty="0"/>
            <a:t>Better quality work</a:t>
          </a:r>
        </a:p>
      </dgm:t>
    </dgm:pt>
    <dgm:pt modelId="{8DF963F7-4A46-47A5-A305-7CAF4213CD0A}" type="parTrans" cxnId="{31D8B256-D57F-4D20-94DB-7AFFB092A308}">
      <dgm:prSet/>
      <dgm:spPr/>
      <dgm:t>
        <a:bodyPr/>
        <a:lstStyle/>
        <a:p>
          <a:endParaRPr lang="en-GB"/>
        </a:p>
      </dgm:t>
    </dgm:pt>
    <dgm:pt modelId="{6ACEDCFE-BB51-4C79-908D-452E4DA127B8}" type="sibTrans" cxnId="{31D8B256-D57F-4D20-94DB-7AFFB092A308}">
      <dgm:prSet/>
      <dgm:spPr/>
      <dgm:t>
        <a:bodyPr/>
        <a:lstStyle/>
        <a:p>
          <a:endParaRPr lang="en-GB"/>
        </a:p>
      </dgm:t>
    </dgm:pt>
    <dgm:pt modelId="{68417C1C-E5B0-4F49-A767-949F5D18506F}">
      <dgm:prSet phldrT="[Text]" custT="1"/>
      <dgm:spPr/>
      <dgm:t>
        <a:bodyPr/>
        <a:lstStyle/>
        <a:p>
          <a:r>
            <a:rPr lang="en-GB" sz="900" dirty="0"/>
            <a:t>Personal fulfilment and long term financial benefit</a:t>
          </a:r>
        </a:p>
      </dgm:t>
    </dgm:pt>
    <dgm:pt modelId="{43DD4AC0-BCB8-41B8-B38A-CA9AFD38E238}" type="parTrans" cxnId="{128329C9-34BE-46D3-9779-9CA7611A111B}">
      <dgm:prSet/>
      <dgm:spPr/>
      <dgm:t>
        <a:bodyPr/>
        <a:lstStyle/>
        <a:p>
          <a:endParaRPr lang="en-GB"/>
        </a:p>
      </dgm:t>
    </dgm:pt>
    <dgm:pt modelId="{0A316466-51D7-4496-AEFE-76736CD4B051}" type="sibTrans" cxnId="{128329C9-34BE-46D3-9779-9CA7611A111B}">
      <dgm:prSet/>
      <dgm:spPr/>
      <dgm:t>
        <a:bodyPr/>
        <a:lstStyle/>
        <a:p>
          <a:endParaRPr lang="en-GB"/>
        </a:p>
      </dgm:t>
    </dgm:pt>
    <dgm:pt modelId="{F9BE49CF-784B-4DA9-B17D-8401F8E7AAC1}">
      <dgm:prSet phldrT="[Text]" custT="1"/>
      <dgm:spPr/>
      <dgm:t>
        <a:bodyPr/>
        <a:lstStyle/>
        <a:p>
          <a:r>
            <a:rPr lang="en-GB" sz="1050" b="1" dirty="0"/>
            <a:t>More opportunities for learning</a:t>
          </a:r>
        </a:p>
      </dgm:t>
    </dgm:pt>
    <dgm:pt modelId="{0245A7F6-7F3D-4BDA-88E5-B0887E58902C}" type="parTrans" cxnId="{455CC52A-B72D-4E03-B123-BB3DC9A2868F}">
      <dgm:prSet/>
      <dgm:spPr/>
      <dgm:t>
        <a:bodyPr/>
        <a:lstStyle/>
        <a:p>
          <a:endParaRPr lang="en-GB"/>
        </a:p>
      </dgm:t>
    </dgm:pt>
    <dgm:pt modelId="{053D5487-C0FF-4528-BD52-A74853C50998}" type="sibTrans" cxnId="{455CC52A-B72D-4E03-B123-BB3DC9A2868F}">
      <dgm:prSet/>
      <dgm:spPr/>
      <dgm:t>
        <a:bodyPr/>
        <a:lstStyle/>
        <a:p>
          <a:endParaRPr lang="en-GB"/>
        </a:p>
      </dgm:t>
    </dgm:pt>
    <dgm:pt modelId="{00927430-2296-4823-A5A8-6B760A1EF58C}">
      <dgm:prSet phldrT="[Text]"/>
      <dgm:spPr/>
      <dgm:t>
        <a:bodyPr/>
        <a:lstStyle/>
        <a:p>
          <a:pPr>
            <a:lnSpc>
              <a:spcPct val="50000"/>
            </a:lnSpc>
          </a:pPr>
          <a:r>
            <a:rPr lang="en-GB" sz="900" b="0" dirty="0"/>
            <a:t>For physical and mental health</a:t>
          </a:r>
        </a:p>
      </dgm:t>
    </dgm:pt>
    <dgm:pt modelId="{E715B905-6D88-4A67-A6AB-D4A20A78CB29}" type="parTrans" cxnId="{0D286815-5799-4511-9E1B-D02DAACEAA4B}">
      <dgm:prSet/>
      <dgm:spPr/>
      <dgm:t>
        <a:bodyPr/>
        <a:lstStyle/>
        <a:p>
          <a:endParaRPr lang="en-GB"/>
        </a:p>
      </dgm:t>
    </dgm:pt>
    <dgm:pt modelId="{28FB5D00-E028-4E95-8248-2A729A8557E7}" type="sibTrans" cxnId="{0D286815-5799-4511-9E1B-D02DAACEAA4B}">
      <dgm:prSet/>
      <dgm:spPr/>
      <dgm:t>
        <a:bodyPr/>
        <a:lstStyle/>
        <a:p>
          <a:endParaRPr lang="en-GB"/>
        </a:p>
      </dgm:t>
    </dgm:pt>
    <dgm:pt modelId="{0D66F898-3E9F-4E0A-8EB0-88EA8206E907}" type="pres">
      <dgm:prSet presAssocID="{83C16E52-B135-42A0-924C-A4466E97A46B}" presName="linearFlow" presStyleCnt="0">
        <dgm:presLayoutVars>
          <dgm:dir/>
          <dgm:resizeHandles val="exact"/>
        </dgm:presLayoutVars>
      </dgm:prSet>
      <dgm:spPr/>
    </dgm:pt>
    <dgm:pt modelId="{EB0E22A1-2447-4715-9844-A7279802F881}" type="pres">
      <dgm:prSet presAssocID="{C7E8EA29-187C-44A7-BDA9-66D0F712FC85}" presName="composite" presStyleCnt="0"/>
      <dgm:spPr/>
    </dgm:pt>
    <dgm:pt modelId="{8423C660-CD3B-4C1E-AB8A-980375CB4ACF}" type="pres">
      <dgm:prSet presAssocID="{C7E8EA29-187C-44A7-BDA9-66D0F712FC85}" presName="imgShp" presStyleLbl="fgImgPlace1" presStyleIdx="0" presStyleCnt="2"/>
      <dgm:spPr/>
    </dgm:pt>
    <dgm:pt modelId="{11D8AB5E-FD98-41CC-8BFF-DDD58588AF88}" type="pres">
      <dgm:prSet presAssocID="{C7E8EA29-187C-44A7-BDA9-66D0F712FC85}" presName="txShp" presStyleLbl="node1" presStyleIdx="0" presStyleCnt="2" custScaleX="102403" custScaleY="92676">
        <dgm:presLayoutVars>
          <dgm:bulletEnabled val="1"/>
        </dgm:presLayoutVars>
      </dgm:prSet>
      <dgm:spPr/>
    </dgm:pt>
    <dgm:pt modelId="{B4C76928-119A-4FD2-A8B4-3B5FDBC21443}" type="pres">
      <dgm:prSet presAssocID="{6ACEDCFE-BB51-4C79-908D-452E4DA127B8}" presName="spacing" presStyleCnt="0"/>
      <dgm:spPr/>
    </dgm:pt>
    <dgm:pt modelId="{7ED4A68C-8217-40B4-9621-34D9D543F2DB}" type="pres">
      <dgm:prSet presAssocID="{F9BE49CF-784B-4DA9-B17D-8401F8E7AAC1}" presName="composite" presStyleCnt="0"/>
      <dgm:spPr/>
    </dgm:pt>
    <dgm:pt modelId="{18918227-4E99-4453-AF9D-DED6CE56450D}" type="pres">
      <dgm:prSet presAssocID="{F9BE49CF-784B-4DA9-B17D-8401F8E7AAC1}" presName="imgShp" presStyleLbl="fgImgPlace1" presStyleIdx="1" presStyleCnt="2"/>
      <dgm:spPr/>
    </dgm:pt>
    <dgm:pt modelId="{F0588692-70BD-4CBE-83E8-7B29D83F8194}" type="pres">
      <dgm:prSet presAssocID="{F9BE49CF-784B-4DA9-B17D-8401F8E7AAC1}" presName="txShp" presStyleLbl="node1" presStyleIdx="1" presStyleCnt="2" custScaleX="102403" custScaleY="92676">
        <dgm:presLayoutVars>
          <dgm:bulletEnabled val="1"/>
        </dgm:presLayoutVars>
      </dgm:prSet>
      <dgm:spPr/>
    </dgm:pt>
  </dgm:ptLst>
  <dgm:cxnLst>
    <dgm:cxn modelId="{0D286815-5799-4511-9E1B-D02DAACEAA4B}" srcId="{C7E8EA29-187C-44A7-BDA9-66D0F712FC85}" destId="{00927430-2296-4823-A5A8-6B760A1EF58C}" srcOrd="0" destOrd="0" parTransId="{E715B905-6D88-4A67-A6AB-D4A20A78CB29}" sibTransId="{28FB5D00-E028-4E95-8248-2A729A8557E7}"/>
    <dgm:cxn modelId="{455CC52A-B72D-4E03-B123-BB3DC9A2868F}" srcId="{83C16E52-B135-42A0-924C-A4466E97A46B}" destId="{F9BE49CF-784B-4DA9-B17D-8401F8E7AAC1}" srcOrd="1" destOrd="0" parTransId="{0245A7F6-7F3D-4BDA-88E5-B0887E58902C}" sibTransId="{053D5487-C0FF-4528-BD52-A74853C50998}"/>
    <dgm:cxn modelId="{31D8B256-D57F-4D20-94DB-7AFFB092A308}" srcId="{83C16E52-B135-42A0-924C-A4466E97A46B}" destId="{C7E8EA29-187C-44A7-BDA9-66D0F712FC85}" srcOrd="0" destOrd="0" parTransId="{8DF963F7-4A46-47A5-A305-7CAF4213CD0A}" sibTransId="{6ACEDCFE-BB51-4C79-908D-452E4DA127B8}"/>
    <dgm:cxn modelId="{DF69A08C-E102-4D33-BEED-6418096FE294}" type="presOf" srcId="{68417C1C-E5B0-4F49-A767-949F5D18506F}" destId="{F0588692-70BD-4CBE-83E8-7B29D83F8194}" srcOrd="0" destOrd="1" presId="urn:microsoft.com/office/officeart/2005/8/layout/vList3"/>
    <dgm:cxn modelId="{F218EA97-8998-4259-B8BF-6E52DA1949A4}" type="presOf" srcId="{C7E8EA29-187C-44A7-BDA9-66D0F712FC85}" destId="{11D8AB5E-FD98-41CC-8BFF-DDD58588AF88}" srcOrd="0" destOrd="0" presId="urn:microsoft.com/office/officeart/2005/8/layout/vList3"/>
    <dgm:cxn modelId="{16579899-54A6-4344-A6F6-CA0AE1EFAD99}" type="presOf" srcId="{F9BE49CF-784B-4DA9-B17D-8401F8E7AAC1}" destId="{F0588692-70BD-4CBE-83E8-7B29D83F8194}" srcOrd="0" destOrd="0" presId="urn:microsoft.com/office/officeart/2005/8/layout/vList3"/>
    <dgm:cxn modelId="{128329C9-34BE-46D3-9779-9CA7611A111B}" srcId="{F9BE49CF-784B-4DA9-B17D-8401F8E7AAC1}" destId="{68417C1C-E5B0-4F49-A767-949F5D18506F}" srcOrd="0" destOrd="0" parTransId="{43DD4AC0-BCB8-41B8-B38A-CA9AFD38E238}" sibTransId="{0A316466-51D7-4496-AEFE-76736CD4B051}"/>
    <dgm:cxn modelId="{151BF7E4-A536-482B-A036-91974250B5DA}" type="presOf" srcId="{00927430-2296-4823-A5A8-6B760A1EF58C}" destId="{11D8AB5E-FD98-41CC-8BFF-DDD58588AF88}" srcOrd="0" destOrd="1" presId="urn:microsoft.com/office/officeart/2005/8/layout/vList3"/>
    <dgm:cxn modelId="{3E642DF5-3343-4967-A11C-B0C94073E682}" type="presOf" srcId="{83C16E52-B135-42A0-924C-A4466E97A46B}" destId="{0D66F898-3E9F-4E0A-8EB0-88EA8206E907}" srcOrd="0" destOrd="0" presId="urn:microsoft.com/office/officeart/2005/8/layout/vList3"/>
    <dgm:cxn modelId="{59308E63-C6C8-4062-8517-4261187A1F23}" type="presParOf" srcId="{0D66F898-3E9F-4E0A-8EB0-88EA8206E907}" destId="{EB0E22A1-2447-4715-9844-A7279802F881}" srcOrd="0" destOrd="0" presId="urn:microsoft.com/office/officeart/2005/8/layout/vList3"/>
    <dgm:cxn modelId="{C08D22AF-980B-412C-A333-C10F3B670F82}" type="presParOf" srcId="{EB0E22A1-2447-4715-9844-A7279802F881}" destId="{8423C660-CD3B-4C1E-AB8A-980375CB4ACF}" srcOrd="0" destOrd="0" presId="urn:microsoft.com/office/officeart/2005/8/layout/vList3"/>
    <dgm:cxn modelId="{FD366E50-2877-4CA6-AC03-77EAE3B45E3A}" type="presParOf" srcId="{EB0E22A1-2447-4715-9844-A7279802F881}" destId="{11D8AB5E-FD98-41CC-8BFF-DDD58588AF88}" srcOrd="1" destOrd="0" presId="urn:microsoft.com/office/officeart/2005/8/layout/vList3"/>
    <dgm:cxn modelId="{E9E603B5-1212-4B5F-B4FC-F880C3CBBBDB}" type="presParOf" srcId="{0D66F898-3E9F-4E0A-8EB0-88EA8206E907}" destId="{B4C76928-119A-4FD2-A8B4-3B5FDBC21443}" srcOrd="1" destOrd="0" presId="urn:microsoft.com/office/officeart/2005/8/layout/vList3"/>
    <dgm:cxn modelId="{5999713A-3C92-412B-91D0-12D3745C9DCC}" type="presParOf" srcId="{0D66F898-3E9F-4E0A-8EB0-88EA8206E907}" destId="{7ED4A68C-8217-40B4-9621-34D9D543F2DB}" srcOrd="2" destOrd="0" presId="urn:microsoft.com/office/officeart/2005/8/layout/vList3"/>
    <dgm:cxn modelId="{208F3F7A-4675-498E-8E7A-5577886E53D3}" type="presParOf" srcId="{7ED4A68C-8217-40B4-9621-34D9D543F2DB}" destId="{18918227-4E99-4453-AF9D-DED6CE56450D}" srcOrd="0" destOrd="0" presId="urn:microsoft.com/office/officeart/2005/8/layout/vList3"/>
    <dgm:cxn modelId="{B3F67206-8FA0-4BAD-9C86-2FC62EE6E375}" type="presParOf" srcId="{7ED4A68C-8217-40B4-9621-34D9D543F2DB}" destId="{F0588692-70BD-4CBE-83E8-7B29D83F8194}" srcOrd="1" destOrd="0" presId="urn:microsoft.com/office/officeart/2005/8/layout/vList3"/>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CD83F-23B0-4DE4-A547-21E0F2720861}">
      <dsp:nvSpPr>
        <dsp:cNvPr id="0" name=""/>
        <dsp:cNvSpPr/>
      </dsp:nvSpPr>
      <dsp:spPr>
        <a:xfrm>
          <a:off x="0" y="39577"/>
          <a:ext cx="3344029" cy="712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Financial planning</a:t>
          </a:r>
        </a:p>
      </dsp:txBody>
      <dsp:txXfrm>
        <a:off x="34796" y="74373"/>
        <a:ext cx="3274437" cy="643208"/>
      </dsp:txXfrm>
    </dsp:sp>
    <dsp:sp modelId="{C8E68BF6-AE8C-4FF7-A303-3F12EB67477A}">
      <dsp:nvSpPr>
        <dsp:cNvPr id="0" name=""/>
        <dsp:cNvSpPr/>
      </dsp:nvSpPr>
      <dsp:spPr>
        <a:xfrm>
          <a:off x="0" y="754863"/>
          <a:ext cx="3344029" cy="712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A lack of money or anticipation of a lack of money</a:t>
          </a:r>
        </a:p>
      </dsp:txBody>
      <dsp:txXfrm>
        <a:off x="34796" y="789659"/>
        <a:ext cx="3274437" cy="643208"/>
      </dsp:txXfrm>
    </dsp:sp>
    <dsp:sp modelId="{E4B66DEB-FA0E-4A5D-97C7-E38B837CD611}">
      <dsp:nvSpPr>
        <dsp:cNvPr id="0" name=""/>
        <dsp:cNvSpPr/>
      </dsp:nvSpPr>
      <dsp:spPr>
        <a:xfrm>
          <a:off x="0" y="1496464"/>
          <a:ext cx="3344029" cy="79199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Work, university and the balance between the two</a:t>
          </a:r>
        </a:p>
      </dsp:txBody>
      <dsp:txXfrm>
        <a:off x="38662" y="1535126"/>
        <a:ext cx="3266705" cy="714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CD83F-23B0-4DE4-A547-21E0F2720861}">
      <dsp:nvSpPr>
        <dsp:cNvPr id="0" name=""/>
        <dsp:cNvSpPr/>
      </dsp:nvSpPr>
      <dsp:spPr>
        <a:xfrm>
          <a:off x="0" y="51513"/>
          <a:ext cx="3344029" cy="713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The inability to get a job due to lack of experience, which in turn prevented them from getting relevant experience, and concerns about finding work in the future</a:t>
          </a:r>
        </a:p>
      </dsp:txBody>
      <dsp:txXfrm>
        <a:off x="34840" y="86353"/>
        <a:ext cx="3274349" cy="644020"/>
      </dsp:txXfrm>
    </dsp:sp>
    <dsp:sp modelId="{C8E68BF6-AE8C-4FF7-A303-3F12EB67477A}">
      <dsp:nvSpPr>
        <dsp:cNvPr id="0" name=""/>
        <dsp:cNvSpPr/>
      </dsp:nvSpPr>
      <dsp:spPr>
        <a:xfrm>
          <a:off x="0" y="794013"/>
          <a:ext cx="3344029" cy="713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Societal norms around money and status, amplified by media representations of young people’s incomes</a:t>
          </a:r>
        </a:p>
      </dsp:txBody>
      <dsp:txXfrm>
        <a:off x="34840" y="828853"/>
        <a:ext cx="3274349" cy="644020"/>
      </dsp:txXfrm>
    </dsp:sp>
    <dsp:sp modelId="{0E18B2DC-4CB6-403F-9392-1995EFA2BA88}">
      <dsp:nvSpPr>
        <dsp:cNvPr id="0" name=""/>
        <dsp:cNvSpPr/>
      </dsp:nvSpPr>
      <dsp:spPr>
        <a:xfrm>
          <a:off x="0" y="1536513"/>
          <a:ext cx="3344029" cy="713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Low confidence in their understanding about money issues</a:t>
          </a:r>
        </a:p>
      </dsp:txBody>
      <dsp:txXfrm>
        <a:off x="34840" y="1571353"/>
        <a:ext cx="3274349" cy="644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8AB5E-FD98-41CC-8BFF-DDD58588AF88}">
      <dsp:nvSpPr>
        <dsp:cNvPr id="0" name=""/>
        <dsp:cNvSpPr/>
      </dsp:nvSpPr>
      <dsp:spPr>
        <a:xfrm rot="10800000">
          <a:off x="834674" y="176"/>
          <a:ext cx="3204008" cy="41190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39" tIns="41910" rIns="78232" bIns="41910" numCol="1" spcCol="1270" anchor="t" anchorCtr="0">
          <a:noAutofit/>
        </a:bodyPr>
        <a:lstStyle/>
        <a:p>
          <a:pPr marL="0" lvl="0" indent="0" algn="l" defTabSz="488950">
            <a:lnSpc>
              <a:spcPct val="90000"/>
            </a:lnSpc>
            <a:spcBef>
              <a:spcPct val="0"/>
            </a:spcBef>
            <a:spcAft>
              <a:spcPct val="35000"/>
            </a:spcAft>
            <a:buNone/>
          </a:pPr>
          <a:r>
            <a:rPr lang="en-GB" sz="1100" b="1" kern="1200" dirty="0"/>
            <a:t>Increased security</a:t>
          </a:r>
        </a:p>
        <a:p>
          <a:pPr marL="57150" lvl="1" indent="-57150" algn="l" defTabSz="400050">
            <a:lnSpc>
              <a:spcPct val="50000"/>
            </a:lnSpc>
            <a:spcBef>
              <a:spcPct val="0"/>
            </a:spcBef>
            <a:spcAft>
              <a:spcPct val="15000"/>
            </a:spcAft>
            <a:buChar char="•"/>
          </a:pPr>
          <a:r>
            <a:rPr lang="en-GB" sz="900" kern="1200" dirty="0"/>
            <a:t>Alleviating stress</a:t>
          </a:r>
        </a:p>
      </dsp:txBody>
      <dsp:txXfrm rot="10800000">
        <a:off x="937650" y="176"/>
        <a:ext cx="3101032" cy="411905"/>
      </dsp:txXfrm>
    </dsp:sp>
    <dsp:sp modelId="{8423C660-CD3B-4C1E-AB8A-980375CB4ACF}">
      <dsp:nvSpPr>
        <dsp:cNvPr id="0" name=""/>
        <dsp:cNvSpPr/>
      </dsp:nvSpPr>
      <dsp:spPr>
        <a:xfrm>
          <a:off x="666314" y="176"/>
          <a:ext cx="411905" cy="411905"/>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CD5DC-D33B-4EA8-9077-B07A98D83765}">
      <dsp:nvSpPr>
        <dsp:cNvPr id="0" name=""/>
        <dsp:cNvSpPr/>
      </dsp:nvSpPr>
      <dsp:spPr>
        <a:xfrm rot="10800000">
          <a:off x="834674" y="515057"/>
          <a:ext cx="3204008" cy="41190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39" tIns="41910" rIns="78232" bIns="41910" numCol="1" spcCol="1270" anchor="t" anchorCtr="0">
          <a:noAutofit/>
        </a:bodyPr>
        <a:lstStyle/>
        <a:p>
          <a:pPr marL="0" lvl="0" indent="0" algn="l" defTabSz="488950">
            <a:lnSpc>
              <a:spcPct val="90000"/>
            </a:lnSpc>
            <a:spcBef>
              <a:spcPct val="0"/>
            </a:spcBef>
            <a:spcAft>
              <a:spcPct val="35000"/>
            </a:spcAft>
            <a:buNone/>
          </a:pPr>
          <a:r>
            <a:rPr lang="en-GB" sz="1100" b="1" kern="1200" dirty="0"/>
            <a:t>Work/study/life balance</a:t>
          </a:r>
        </a:p>
        <a:p>
          <a:pPr marL="57150" lvl="1" indent="-57150" algn="l" defTabSz="400050">
            <a:lnSpc>
              <a:spcPct val="50000"/>
            </a:lnSpc>
            <a:spcBef>
              <a:spcPct val="0"/>
            </a:spcBef>
            <a:spcAft>
              <a:spcPct val="15000"/>
            </a:spcAft>
            <a:buChar char="•"/>
          </a:pPr>
          <a:r>
            <a:rPr lang="en-GB" sz="900" kern="1200" dirty="0"/>
            <a:t>More time for well-being</a:t>
          </a:r>
        </a:p>
      </dsp:txBody>
      <dsp:txXfrm rot="10800000">
        <a:off x="937650" y="515057"/>
        <a:ext cx="3101032" cy="411905"/>
      </dsp:txXfrm>
    </dsp:sp>
    <dsp:sp modelId="{B67D4B7A-5275-4C6E-A2FD-6462D893003B}">
      <dsp:nvSpPr>
        <dsp:cNvPr id="0" name=""/>
        <dsp:cNvSpPr/>
      </dsp:nvSpPr>
      <dsp:spPr>
        <a:xfrm>
          <a:off x="666314" y="515057"/>
          <a:ext cx="411905" cy="411905"/>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FB751D-D9C8-48EB-87BC-F223A3C92618}">
      <dsp:nvSpPr>
        <dsp:cNvPr id="0" name=""/>
        <dsp:cNvSpPr/>
      </dsp:nvSpPr>
      <dsp:spPr>
        <a:xfrm rot="10800000">
          <a:off x="834674" y="1029938"/>
          <a:ext cx="3204008" cy="41190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639" tIns="41910" rIns="78232" bIns="41910" numCol="1" spcCol="1270" anchor="t" anchorCtr="0">
          <a:noAutofit/>
        </a:bodyPr>
        <a:lstStyle/>
        <a:p>
          <a:pPr marL="0" lvl="0" indent="0" algn="l" defTabSz="488950">
            <a:lnSpc>
              <a:spcPct val="100000"/>
            </a:lnSpc>
            <a:spcBef>
              <a:spcPct val="0"/>
            </a:spcBef>
            <a:spcAft>
              <a:spcPct val="35000"/>
            </a:spcAft>
            <a:buNone/>
          </a:pPr>
          <a:r>
            <a:rPr lang="en-GB" sz="1100" b="1" kern="1200" dirty="0"/>
            <a:t>Improving relationships</a:t>
          </a:r>
        </a:p>
        <a:p>
          <a:pPr marL="57150" lvl="1" indent="-57150" algn="l" defTabSz="400050">
            <a:lnSpc>
              <a:spcPct val="50000"/>
            </a:lnSpc>
            <a:spcBef>
              <a:spcPct val="0"/>
            </a:spcBef>
            <a:spcAft>
              <a:spcPct val="15000"/>
            </a:spcAft>
            <a:buChar char="•"/>
          </a:pPr>
          <a:r>
            <a:rPr lang="en-GB" sz="900" kern="1200" dirty="0"/>
            <a:t>Removing financial dependencies</a:t>
          </a:r>
        </a:p>
      </dsp:txBody>
      <dsp:txXfrm rot="10800000">
        <a:off x="937650" y="1029938"/>
        <a:ext cx="3101032" cy="411905"/>
      </dsp:txXfrm>
    </dsp:sp>
    <dsp:sp modelId="{F4EC4842-CC35-4B76-9915-735ADAB58A23}">
      <dsp:nvSpPr>
        <dsp:cNvPr id="0" name=""/>
        <dsp:cNvSpPr/>
      </dsp:nvSpPr>
      <dsp:spPr>
        <a:xfrm>
          <a:off x="666314" y="1029938"/>
          <a:ext cx="411905" cy="411905"/>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8AB5E-FD98-41CC-8BFF-DDD58588AF88}">
      <dsp:nvSpPr>
        <dsp:cNvPr id="0" name=""/>
        <dsp:cNvSpPr/>
      </dsp:nvSpPr>
      <dsp:spPr>
        <a:xfrm rot="10800000">
          <a:off x="842406" y="16338"/>
          <a:ext cx="3204008" cy="41040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278" tIns="41910" rIns="78232" bIns="41910" numCol="1" spcCol="1270" anchor="t" anchorCtr="0">
          <a:noAutofit/>
        </a:bodyPr>
        <a:lstStyle/>
        <a:p>
          <a:pPr marL="0" lvl="0" indent="0" algn="l" defTabSz="488950">
            <a:lnSpc>
              <a:spcPct val="90000"/>
            </a:lnSpc>
            <a:spcBef>
              <a:spcPct val="0"/>
            </a:spcBef>
            <a:spcAft>
              <a:spcPct val="35000"/>
            </a:spcAft>
            <a:buNone/>
          </a:pPr>
          <a:r>
            <a:rPr lang="en-GB" sz="1100" b="1" kern="1200" dirty="0"/>
            <a:t>Better quality work</a:t>
          </a:r>
        </a:p>
        <a:p>
          <a:pPr marL="57150" lvl="1" indent="-57150" algn="l" defTabSz="400050">
            <a:lnSpc>
              <a:spcPct val="50000"/>
            </a:lnSpc>
            <a:spcBef>
              <a:spcPct val="0"/>
            </a:spcBef>
            <a:spcAft>
              <a:spcPct val="15000"/>
            </a:spcAft>
            <a:buChar char="•"/>
          </a:pPr>
          <a:r>
            <a:rPr lang="en-GB" sz="900" b="0" kern="1200" dirty="0"/>
            <a:t>For physical and mental health</a:t>
          </a:r>
        </a:p>
      </dsp:txBody>
      <dsp:txXfrm rot="10800000">
        <a:off x="945006" y="16338"/>
        <a:ext cx="3101408" cy="410400"/>
      </dsp:txXfrm>
    </dsp:sp>
    <dsp:sp modelId="{8423C660-CD3B-4C1E-AB8A-980375CB4ACF}">
      <dsp:nvSpPr>
        <dsp:cNvPr id="0" name=""/>
        <dsp:cNvSpPr/>
      </dsp:nvSpPr>
      <dsp:spPr>
        <a:xfrm>
          <a:off x="658582" y="121"/>
          <a:ext cx="442834" cy="442834"/>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588692-70BD-4CBE-83E8-7B29D83F8194}">
      <dsp:nvSpPr>
        <dsp:cNvPr id="0" name=""/>
        <dsp:cNvSpPr/>
      </dsp:nvSpPr>
      <dsp:spPr>
        <a:xfrm rot="10800000">
          <a:off x="842406" y="569880"/>
          <a:ext cx="3204008" cy="41040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278" tIns="41910" rIns="78232" bIns="41910" numCol="1" spcCol="1270" anchor="t" anchorCtr="0">
          <a:noAutofit/>
        </a:bodyPr>
        <a:lstStyle/>
        <a:p>
          <a:pPr marL="0" lvl="0" indent="0" algn="l" defTabSz="466725">
            <a:lnSpc>
              <a:spcPct val="90000"/>
            </a:lnSpc>
            <a:spcBef>
              <a:spcPct val="0"/>
            </a:spcBef>
            <a:spcAft>
              <a:spcPct val="35000"/>
            </a:spcAft>
            <a:buNone/>
          </a:pPr>
          <a:r>
            <a:rPr lang="en-GB" sz="1050" b="1" kern="1200" dirty="0"/>
            <a:t>More opportunities for learning</a:t>
          </a:r>
        </a:p>
        <a:p>
          <a:pPr marL="57150" lvl="1" indent="-57150" algn="l" defTabSz="400050">
            <a:lnSpc>
              <a:spcPct val="90000"/>
            </a:lnSpc>
            <a:spcBef>
              <a:spcPct val="0"/>
            </a:spcBef>
            <a:spcAft>
              <a:spcPct val="15000"/>
            </a:spcAft>
            <a:buChar char="•"/>
          </a:pPr>
          <a:r>
            <a:rPr lang="en-GB" sz="900" kern="1200" dirty="0"/>
            <a:t>Personal fulfilment and long term financial benefit</a:t>
          </a:r>
        </a:p>
      </dsp:txBody>
      <dsp:txXfrm rot="10800000">
        <a:off x="945006" y="569880"/>
        <a:ext cx="3101408" cy="410400"/>
      </dsp:txXfrm>
    </dsp:sp>
    <dsp:sp modelId="{18918227-4E99-4453-AF9D-DED6CE56450D}">
      <dsp:nvSpPr>
        <dsp:cNvPr id="0" name=""/>
        <dsp:cNvSpPr/>
      </dsp:nvSpPr>
      <dsp:spPr>
        <a:xfrm>
          <a:off x="658582" y="553664"/>
          <a:ext cx="442834" cy="442834"/>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896675-A5BD-FB4A-B3B5-6AEBE895CB10}" type="datetimeFigureOut">
              <a:rPr lang="en-US" smtClean="0"/>
              <a:t>6/9/2023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037D11-920B-7A47-9116-F9C4FFB9FB99}" type="slidenum">
              <a:rPr lang="en-US" smtClean="0"/>
              <a:t>‹#›</a:t>
            </a:fld>
            <a:endParaRPr lang="en-US"/>
          </a:p>
        </p:txBody>
      </p:sp>
    </p:spTree>
    <p:extLst>
      <p:ext uri="{BB962C8B-B14F-4D97-AF65-F5344CB8AC3E}">
        <p14:creationId xmlns:p14="http://schemas.microsoft.com/office/powerpoint/2010/main" val="31032437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242DE-7FFB-004D-976C-289E233D4A9D}" type="datetimeFigureOut">
              <a:rPr lang="en-US" smtClean="0"/>
              <a:t>6/9/2023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53E5C-36FC-3D48-895F-72958CE809D6}" type="slidenum">
              <a:rPr lang="en-US" smtClean="0"/>
              <a:t>‹#›</a:t>
            </a:fld>
            <a:endParaRPr lang="en-US"/>
          </a:p>
        </p:txBody>
      </p:sp>
    </p:spTree>
    <p:extLst>
      <p:ext uri="{BB962C8B-B14F-4D97-AF65-F5344CB8AC3E}">
        <p14:creationId xmlns:p14="http://schemas.microsoft.com/office/powerpoint/2010/main" val="26392002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4</a:t>
            </a:fld>
            <a:endParaRPr lang="en-US"/>
          </a:p>
        </p:txBody>
      </p:sp>
    </p:spTree>
    <p:extLst>
      <p:ext uri="{BB962C8B-B14F-4D97-AF65-F5344CB8AC3E}">
        <p14:creationId xmlns:p14="http://schemas.microsoft.com/office/powerpoint/2010/main" val="13312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31</a:t>
            </a:fld>
            <a:endParaRPr lang="en-US"/>
          </a:p>
        </p:txBody>
      </p:sp>
    </p:spTree>
    <p:extLst>
      <p:ext uri="{BB962C8B-B14F-4D97-AF65-F5344CB8AC3E}">
        <p14:creationId xmlns:p14="http://schemas.microsoft.com/office/powerpoint/2010/main" val="387386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32</a:t>
            </a:fld>
            <a:endParaRPr lang="en-US"/>
          </a:p>
        </p:txBody>
      </p:sp>
    </p:spTree>
    <p:extLst>
      <p:ext uri="{BB962C8B-B14F-4D97-AF65-F5344CB8AC3E}">
        <p14:creationId xmlns:p14="http://schemas.microsoft.com/office/powerpoint/2010/main" val="98818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33</a:t>
            </a:fld>
            <a:endParaRPr lang="en-US"/>
          </a:p>
        </p:txBody>
      </p:sp>
    </p:spTree>
    <p:extLst>
      <p:ext uri="{BB962C8B-B14F-4D97-AF65-F5344CB8AC3E}">
        <p14:creationId xmlns:p14="http://schemas.microsoft.com/office/powerpoint/2010/main" val="240605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34</a:t>
            </a:fld>
            <a:endParaRPr lang="en-US"/>
          </a:p>
        </p:txBody>
      </p:sp>
    </p:spTree>
    <p:extLst>
      <p:ext uri="{BB962C8B-B14F-4D97-AF65-F5344CB8AC3E}">
        <p14:creationId xmlns:p14="http://schemas.microsoft.com/office/powerpoint/2010/main" val="4123044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36</a:t>
            </a:fld>
            <a:endParaRPr lang="en-US"/>
          </a:p>
        </p:txBody>
      </p:sp>
    </p:spTree>
    <p:extLst>
      <p:ext uri="{BB962C8B-B14F-4D97-AF65-F5344CB8AC3E}">
        <p14:creationId xmlns:p14="http://schemas.microsoft.com/office/powerpoint/2010/main" val="804937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37</a:t>
            </a:fld>
            <a:endParaRPr lang="en-US"/>
          </a:p>
        </p:txBody>
      </p:sp>
    </p:spTree>
    <p:extLst>
      <p:ext uri="{BB962C8B-B14F-4D97-AF65-F5344CB8AC3E}">
        <p14:creationId xmlns:p14="http://schemas.microsoft.com/office/powerpoint/2010/main" val="348591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38</a:t>
            </a:fld>
            <a:endParaRPr lang="en-US"/>
          </a:p>
        </p:txBody>
      </p:sp>
    </p:spTree>
    <p:extLst>
      <p:ext uri="{BB962C8B-B14F-4D97-AF65-F5344CB8AC3E}">
        <p14:creationId xmlns:p14="http://schemas.microsoft.com/office/powerpoint/2010/main" val="242783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41</a:t>
            </a:fld>
            <a:endParaRPr lang="en-US"/>
          </a:p>
        </p:txBody>
      </p:sp>
    </p:spTree>
    <p:extLst>
      <p:ext uri="{BB962C8B-B14F-4D97-AF65-F5344CB8AC3E}">
        <p14:creationId xmlns:p14="http://schemas.microsoft.com/office/powerpoint/2010/main" val="336459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42</a:t>
            </a:fld>
            <a:endParaRPr lang="en-US"/>
          </a:p>
        </p:txBody>
      </p:sp>
    </p:spTree>
    <p:extLst>
      <p:ext uri="{BB962C8B-B14F-4D97-AF65-F5344CB8AC3E}">
        <p14:creationId xmlns:p14="http://schemas.microsoft.com/office/powerpoint/2010/main" val="216104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43</a:t>
            </a:fld>
            <a:endParaRPr lang="en-US"/>
          </a:p>
        </p:txBody>
      </p:sp>
    </p:spTree>
    <p:extLst>
      <p:ext uri="{BB962C8B-B14F-4D97-AF65-F5344CB8AC3E}">
        <p14:creationId xmlns:p14="http://schemas.microsoft.com/office/powerpoint/2010/main" val="89564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7</a:t>
            </a:fld>
            <a:endParaRPr lang="en-US"/>
          </a:p>
        </p:txBody>
      </p:sp>
    </p:spTree>
    <p:extLst>
      <p:ext uri="{BB962C8B-B14F-4D97-AF65-F5344CB8AC3E}">
        <p14:creationId xmlns:p14="http://schemas.microsoft.com/office/powerpoint/2010/main" val="250095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20</a:t>
            </a:fld>
            <a:endParaRPr lang="en-US"/>
          </a:p>
        </p:txBody>
      </p:sp>
    </p:spTree>
    <p:extLst>
      <p:ext uri="{BB962C8B-B14F-4D97-AF65-F5344CB8AC3E}">
        <p14:creationId xmlns:p14="http://schemas.microsoft.com/office/powerpoint/2010/main" val="252561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21</a:t>
            </a:fld>
            <a:endParaRPr lang="en-US"/>
          </a:p>
        </p:txBody>
      </p:sp>
    </p:spTree>
    <p:extLst>
      <p:ext uri="{BB962C8B-B14F-4D97-AF65-F5344CB8AC3E}">
        <p14:creationId xmlns:p14="http://schemas.microsoft.com/office/powerpoint/2010/main" val="366830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23</a:t>
            </a:fld>
            <a:endParaRPr lang="en-US"/>
          </a:p>
        </p:txBody>
      </p:sp>
    </p:spTree>
    <p:extLst>
      <p:ext uri="{BB962C8B-B14F-4D97-AF65-F5344CB8AC3E}">
        <p14:creationId xmlns:p14="http://schemas.microsoft.com/office/powerpoint/2010/main" val="601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24</a:t>
            </a:fld>
            <a:endParaRPr lang="en-US"/>
          </a:p>
        </p:txBody>
      </p:sp>
    </p:spTree>
    <p:extLst>
      <p:ext uri="{BB962C8B-B14F-4D97-AF65-F5344CB8AC3E}">
        <p14:creationId xmlns:p14="http://schemas.microsoft.com/office/powerpoint/2010/main" val="280085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26</a:t>
            </a:fld>
            <a:endParaRPr lang="en-US"/>
          </a:p>
        </p:txBody>
      </p:sp>
    </p:spTree>
    <p:extLst>
      <p:ext uri="{BB962C8B-B14F-4D97-AF65-F5344CB8AC3E}">
        <p14:creationId xmlns:p14="http://schemas.microsoft.com/office/powerpoint/2010/main" val="284161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27</a:t>
            </a:fld>
            <a:endParaRPr lang="en-US"/>
          </a:p>
        </p:txBody>
      </p:sp>
    </p:spTree>
    <p:extLst>
      <p:ext uri="{BB962C8B-B14F-4D97-AF65-F5344CB8AC3E}">
        <p14:creationId xmlns:p14="http://schemas.microsoft.com/office/powerpoint/2010/main" val="411632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553E5C-36FC-3D48-895F-72958CE809D6}" type="slidenum">
              <a:rPr lang="en-US" smtClean="0"/>
              <a:t>28</a:t>
            </a:fld>
            <a:endParaRPr lang="en-US"/>
          </a:p>
        </p:txBody>
      </p:sp>
    </p:spTree>
    <p:extLst>
      <p:ext uri="{BB962C8B-B14F-4D97-AF65-F5344CB8AC3E}">
        <p14:creationId xmlns:p14="http://schemas.microsoft.com/office/powerpoint/2010/main" val="3983291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8535" y="-48958"/>
            <a:ext cx="9198965" cy="691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05557" y="1701052"/>
            <a:ext cx="3557465" cy="1160867"/>
          </a:xfrm>
        </p:spPr>
        <p:txBody>
          <a:bodyPr anchor="b">
            <a:normAutofit/>
          </a:bodyPr>
          <a:lstStyle>
            <a:lvl1pPr algn="l">
              <a:defRPr sz="2800">
                <a:solidFill>
                  <a:schemeClr val="bg2"/>
                </a:solidFill>
              </a:defRPr>
            </a:lvl1pPr>
          </a:lstStyle>
          <a:p>
            <a:r>
              <a:rPr lang="en-US" dirty="0"/>
              <a:t>Presentation title </a:t>
            </a:r>
            <a:br>
              <a:rPr lang="en-US" dirty="0"/>
            </a:br>
            <a:r>
              <a:rPr lang="en-US" dirty="0"/>
              <a:t>(max two lines)</a:t>
            </a:r>
          </a:p>
        </p:txBody>
      </p:sp>
      <p:sp>
        <p:nvSpPr>
          <p:cNvPr id="3" name="Subtitle 2"/>
          <p:cNvSpPr>
            <a:spLocks noGrp="1"/>
          </p:cNvSpPr>
          <p:nvPr>
            <p:ph type="subTitle" idx="1" hasCustomPrompt="1"/>
          </p:nvPr>
        </p:nvSpPr>
        <p:spPr>
          <a:xfrm>
            <a:off x="705557" y="3279408"/>
            <a:ext cx="3083936" cy="1130165"/>
          </a:xfrm>
        </p:spPr>
        <p:txBody>
          <a:bodyPr anchor="t">
            <a:noAutofit/>
          </a:bodyPr>
          <a:lstStyle>
            <a:lvl1pPr marL="0" indent="0" algn="l">
              <a:buNone/>
              <a:defRPr sz="2200" baseline="0">
                <a:solidFill>
                  <a:schemeClr val="accent3"/>
                </a:solidFill>
                <a:latin typeface="+mj-lt"/>
                <a:cs typeface="Poppins-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a:p>
            <a:r>
              <a:rPr lang="en-US" dirty="0"/>
              <a:t>(max two lines)</a:t>
            </a:r>
          </a:p>
        </p:txBody>
      </p:sp>
      <p:pic>
        <p:nvPicPr>
          <p:cNvPr id="6" name="Picture 5" descr="WCPP-RGB-Horizontal-Reversed-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693" y="450059"/>
            <a:ext cx="4711700" cy="558800"/>
          </a:xfrm>
          <a:prstGeom prst="rect">
            <a:avLst/>
          </a:prstGeom>
        </p:spPr>
      </p:pic>
      <p:sp>
        <p:nvSpPr>
          <p:cNvPr id="18" name="Rectangle 17"/>
          <p:cNvSpPr>
            <a:spLocks noChangeAspect="1"/>
          </p:cNvSpPr>
          <p:nvPr userDrawn="1"/>
        </p:nvSpPr>
        <p:spPr>
          <a:xfrm>
            <a:off x="8303999" y="5983400"/>
            <a:ext cx="903501" cy="9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ffectLst/>
            </a:endParaRPr>
          </a:p>
        </p:txBody>
      </p:sp>
      <p:sp>
        <p:nvSpPr>
          <p:cNvPr id="19" name="Rectangle 18"/>
          <p:cNvSpPr>
            <a:spLocks noChangeAspect="1"/>
          </p:cNvSpPr>
          <p:nvPr userDrawn="1"/>
        </p:nvSpPr>
        <p:spPr>
          <a:xfrm>
            <a:off x="8303999" y="5083400"/>
            <a:ext cx="903501" cy="90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9" name="Rectangle 28"/>
          <p:cNvSpPr>
            <a:spLocks noChangeAspect="1"/>
          </p:cNvSpPr>
          <p:nvPr userDrawn="1"/>
        </p:nvSpPr>
        <p:spPr>
          <a:xfrm>
            <a:off x="7400498" y="5983400"/>
            <a:ext cx="903501" cy="90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0" name="Rectangle 29"/>
          <p:cNvSpPr>
            <a:spLocks noChangeAspect="1"/>
          </p:cNvSpPr>
          <p:nvPr userDrawn="1"/>
        </p:nvSpPr>
        <p:spPr>
          <a:xfrm>
            <a:off x="7400498" y="5083400"/>
            <a:ext cx="903501" cy="90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1" name="Rectangle 30"/>
          <p:cNvSpPr>
            <a:spLocks noChangeAspect="1"/>
          </p:cNvSpPr>
          <p:nvPr userDrawn="1"/>
        </p:nvSpPr>
        <p:spPr>
          <a:xfrm>
            <a:off x="8303999" y="4183400"/>
            <a:ext cx="903501" cy="90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2" name="Rectangle 31"/>
          <p:cNvSpPr>
            <a:spLocks noChangeAspect="1"/>
          </p:cNvSpPr>
          <p:nvPr userDrawn="1"/>
        </p:nvSpPr>
        <p:spPr>
          <a:xfrm>
            <a:off x="6496997" y="5983400"/>
            <a:ext cx="903501" cy="9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Text Placeholder 9">
            <a:extLst>
              <a:ext uri="{FF2B5EF4-FFF2-40B4-BE49-F238E27FC236}">
                <a16:creationId xmlns:a16="http://schemas.microsoft.com/office/drawing/2014/main" id="{8DAF2F88-05DA-AF45-BABE-923FAB5191AC}"/>
              </a:ext>
            </a:extLst>
          </p:cNvPr>
          <p:cNvSpPr>
            <a:spLocks noGrp="1"/>
          </p:cNvSpPr>
          <p:nvPr>
            <p:ph type="body" sz="quarter" idx="11" hasCustomPrompt="1"/>
          </p:nvPr>
        </p:nvSpPr>
        <p:spPr>
          <a:xfrm>
            <a:off x="4873295" y="1701349"/>
            <a:ext cx="3943445" cy="1160462"/>
          </a:xfrm>
        </p:spPr>
        <p:txBody>
          <a:bodyPr anchor="b">
            <a:noAutofit/>
          </a:bodyPr>
          <a:lstStyle>
            <a:lvl1pPr marL="0" indent="0">
              <a:buFontTx/>
              <a:buNone/>
              <a:defRPr sz="2800" b="1">
                <a:solidFill>
                  <a:schemeClr val="accent5"/>
                </a:solidFill>
                <a:latin typeface="+mj-lt"/>
              </a:defRPr>
            </a:lvl1pPr>
          </a:lstStyle>
          <a:p>
            <a:r>
              <a:rPr lang="en-US" dirty="0" err="1">
                <a:solidFill>
                  <a:schemeClr val="accent5">
                    <a:lumMod val="75000"/>
                  </a:schemeClr>
                </a:solidFill>
              </a:rPr>
              <a:t>Teitl</a:t>
            </a:r>
            <a:r>
              <a:rPr lang="en-US" baseline="0" dirty="0">
                <a:solidFill>
                  <a:schemeClr val="accent5">
                    <a:lumMod val="75000"/>
                  </a:schemeClr>
                </a:solidFill>
              </a:rPr>
              <a:t> </a:t>
            </a:r>
            <a:r>
              <a:rPr lang="en-US" baseline="0" dirty="0" err="1">
                <a:solidFill>
                  <a:schemeClr val="accent5">
                    <a:lumMod val="75000"/>
                  </a:schemeClr>
                </a:solidFill>
              </a:rPr>
              <a:t>cyflwyniad</a:t>
            </a:r>
            <a:br>
              <a:rPr lang="en-US" dirty="0">
                <a:solidFill>
                  <a:schemeClr val="accent5">
                    <a:lumMod val="75000"/>
                  </a:schemeClr>
                </a:solidFill>
              </a:rPr>
            </a:br>
            <a:r>
              <a:rPr lang="en-US" dirty="0">
                <a:solidFill>
                  <a:schemeClr val="accent5">
                    <a:lumMod val="75000"/>
                  </a:schemeClr>
                </a:solidFill>
              </a:rPr>
              <a:t>(</a:t>
            </a:r>
            <a:r>
              <a:rPr lang="en-US" dirty="0" err="1">
                <a:solidFill>
                  <a:schemeClr val="accent5">
                    <a:lumMod val="75000"/>
                  </a:schemeClr>
                </a:solidFill>
              </a:rPr>
              <a:t>uchafswm</a:t>
            </a:r>
            <a:r>
              <a:rPr lang="en-US" dirty="0">
                <a:solidFill>
                  <a:schemeClr val="accent5">
                    <a:lumMod val="75000"/>
                  </a:schemeClr>
                </a:solidFill>
              </a:rPr>
              <a:t> </a:t>
            </a:r>
            <a:r>
              <a:rPr lang="en-US" dirty="0" err="1">
                <a:solidFill>
                  <a:schemeClr val="accent5">
                    <a:lumMod val="75000"/>
                  </a:schemeClr>
                </a:solidFill>
              </a:rPr>
              <a:t>dwy</a:t>
            </a:r>
            <a:r>
              <a:rPr lang="en-US" dirty="0">
                <a:solidFill>
                  <a:schemeClr val="accent5">
                    <a:lumMod val="75000"/>
                  </a:schemeClr>
                </a:solidFill>
              </a:rPr>
              <a:t> </a:t>
            </a:r>
            <a:r>
              <a:rPr lang="en-US" dirty="0" err="1">
                <a:solidFill>
                  <a:schemeClr val="accent5">
                    <a:lumMod val="75000"/>
                  </a:schemeClr>
                </a:solidFill>
              </a:rPr>
              <a:t>linell</a:t>
            </a:r>
            <a:r>
              <a:rPr lang="en-US" dirty="0">
                <a:solidFill>
                  <a:schemeClr val="accent5">
                    <a:lumMod val="75000"/>
                  </a:schemeClr>
                </a:solidFill>
              </a:rPr>
              <a:t>)</a:t>
            </a:r>
          </a:p>
        </p:txBody>
      </p:sp>
      <p:sp>
        <p:nvSpPr>
          <p:cNvPr id="25" name="Text Placeholder 11">
            <a:extLst>
              <a:ext uri="{FF2B5EF4-FFF2-40B4-BE49-F238E27FC236}">
                <a16:creationId xmlns:a16="http://schemas.microsoft.com/office/drawing/2014/main" id="{CC7B05A4-11D4-D44A-8C2B-7B1D5A87B406}"/>
              </a:ext>
            </a:extLst>
          </p:cNvPr>
          <p:cNvSpPr>
            <a:spLocks noGrp="1"/>
          </p:cNvSpPr>
          <p:nvPr>
            <p:ph type="body" sz="quarter" idx="12" hasCustomPrompt="1"/>
          </p:nvPr>
        </p:nvSpPr>
        <p:spPr>
          <a:xfrm>
            <a:off x="4873295" y="3279775"/>
            <a:ext cx="3254037" cy="1130155"/>
          </a:xfrm>
        </p:spPr>
        <p:txBody>
          <a:bodyPr>
            <a:noAutofit/>
          </a:bodyPr>
          <a:lstStyle>
            <a:lvl1pPr marL="0" indent="0">
              <a:buNone/>
              <a:defRPr sz="2200">
                <a:solidFill>
                  <a:schemeClr val="accent4"/>
                </a:solidFill>
                <a:latin typeface="+mj-lt"/>
              </a:defRPr>
            </a:lvl1pPr>
          </a:lstStyle>
          <a:p>
            <a:r>
              <a:rPr lang="en-US" dirty="0" err="1"/>
              <a:t>Isdeitl</a:t>
            </a:r>
            <a:r>
              <a:rPr lang="en-US" dirty="0"/>
              <a:t> </a:t>
            </a:r>
            <a:r>
              <a:rPr lang="en-US" dirty="0" err="1"/>
              <a:t>cyflwyniad</a:t>
            </a:r>
            <a:endParaRPr lang="en-US" dirty="0"/>
          </a:p>
          <a:p>
            <a:r>
              <a:rPr lang="en-US" dirty="0"/>
              <a:t>(</a:t>
            </a:r>
            <a:r>
              <a:rPr lang="en-US" dirty="0" err="1"/>
              <a:t>uchafswm</a:t>
            </a:r>
            <a:r>
              <a:rPr lang="en-US" baseline="0" dirty="0"/>
              <a:t> </a:t>
            </a:r>
            <a:r>
              <a:rPr lang="en-US" baseline="0" dirty="0" err="1"/>
              <a:t>dwy</a:t>
            </a:r>
            <a:r>
              <a:rPr lang="en-US" baseline="0" dirty="0"/>
              <a:t> </a:t>
            </a:r>
            <a:r>
              <a:rPr lang="en-US" baseline="0" dirty="0" err="1"/>
              <a:t>linell</a:t>
            </a:r>
            <a:r>
              <a:rPr lang="en-US" dirty="0"/>
              <a:t>)</a:t>
            </a:r>
          </a:p>
        </p:txBody>
      </p:sp>
      <p:sp>
        <p:nvSpPr>
          <p:cNvPr id="28" name="Content Placeholder 13">
            <a:extLst>
              <a:ext uri="{FF2B5EF4-FFF2-40B4-BE49-F238E27FC236}">
                <a16:creationId xmlns:a16="http://schemas.microsoft.com/office/drawing/2014/main" id="{B204758D-D24F-4E42-B99D-13491A6C3B4F}"/>
              </a:ext>
            </a:extLst>
          </p:cNvPr>
          <p:cNvSpPr>
            <a:spLocks noGrp="1"/>
          </p:cNvSpPr>
          <p:nvPr>
            <p:ph sz="quarter" idx="13" hasCustomPrompt="1"/>
          </p:nvPr>
        </p:nvSpPr>
        <p:spPr>
          <a:xfrm>
            <a:off x="704850" y="4838700"/>
            <a:ext cx="5394325" cy="846221"/>
          </a:xfrm>
        </p:spPr>
        <p:txBody>
          <a:bodyPr anchor="b">
            <a:normAutofit/>
          </a:bodyPr>
          <a:lstStyle>
            <a:lvl1pPr marL="0" indent="0">
              <a:buFontTx/>
              <a:buNone/>
              <a:defRPr sz="1600">
                <a:solidFill>
                  <a:schemeClr val="bg1"/>
                </a:solidFill>
              </a:defRPr>
            </a:lvl1pPr>
          </a:lstStyle>
          <a:p>
            <a:pPr lvl="0"/>
            <a:r>
              <a:rPr lang="en-GB" dirty="0"/>
              <a:t>Name of presenter</a:t>
            </a:r>
          </a:p>
          <a:p>
            <a:pPr lvl="0"/>
            <a:r>
              <a:rPr lang="en-GB" dirty="0"/>
              <a:t>Date of presentation / </a:t>
            </a:r>
            <a:r>
              <a:rPr lang="en-GB" dirty="0" err="1"/>
              <a:t>Dyddiad</a:t>
            </a:r>
            <a:r>
              <a:rPr lang="en-GB" dirty="0"/>
              <a:t> y </a:t>
            </a:r>
            <a:r>
              <a:rPr lang="en-GB" dirty="0" err="1"/>
              <a:t>yflwynaid</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rgbClr val="29A3AF"/>
                </a:solidFill>
              </a:rPr>
              <a:t>Presentation title</a:t>
            </a:r>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49"/>
            <a:ext cx="8229600" cy="1009166"/>
          </a:xfrm>
        </p:spPr>
        <p:txBody>
          <a:bodyPr anchor="b">
            <a:noAutofit/>
          </a:bodyPr>
          <a:lstStyle>
            <a:lvl1pPr algn="l">
              <a:defRPr sz="3200" b="1" baseline="0"/>
            </a:lvl1pPr>
          </a:lstStyle>
          <a:p>
            <a:r>
              <a:rPr lang="en-US" dirty="0"/>
              <a:t>Click to edit Master text</a:t>
            </a:r>
            <a:br>
              <a:rPr lang="en-US" dirty="0"/>
            </a:br>
            <a:r>
              <a:rPr lang="en-US" dirty="0"/>
              <a:t>(in two lines)</a:t>
            </a:r>
          </a:p>
        </p:txBody>
      </p:sp>
      <p:sp>
        <p:nvSpPr>
          <p:cNvPr id="3" name="Content Placeholder 2"/>
          <p:cNvSpPr>
            <a:spLocks noGrp="1"/>
          </p:cNvSpPr>
          <p:nvPr>
            <p:ph idx="1"/>
          </p:nvPr>
        </p:nvSpPr>
        <p:spPr>
          <a:xfrm>
            <a:off x="3575050" y="1282215"/>
            <a:ext cx="5111750" cy="4843948"/>
          </a:xfrm>
        </p:spPr>
        <p:txBody>
          <a:bodyPr>
            <a:normAutofit/>
          </a:bodyPr>
          <a:lstStyle>
            <a:lvl1pPr>
              <a:defRPr sz="2000">
                <a:solidFill>
                  <a:srgbClr val="004253"/>
                </a:solidFill>
              </a:defRPr>
            </a:lvl1pPr>
            <a:lvl2pPr>
              <a:defRPr sz="2000">
                <a:solidFill>
                  <a:srgbClr val="004253"/>
                </a:solidFill>
              </a:defRPr>
            </a:lvl2pPr>
            <a:lvl3pPr>
              <a:defRPr sz="2000">
                <a:solidFill>
                  <a:srgbClr val="004253"/>
                </a:solidFill>
              </a:defRPr>
            </a:lvl3pPr>
            <a:lvl4pPr>
              <a:defRPr sz="2000">
                <a:solidFill>
                  <a:srgbClr val="004253"/>
                </a:solidFill>
              </a:defRPr>
            </a:lvl4pPr>
            <a:lvl5pPr>
              <a:defRPr sz="2000">
                <a:solidFill>
                  <a:srgbClr val="004253"/>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solidFill>
                  <a:srgbClr val="29A3AF"/>
                </a:solidFill>
              </a:rPr>
              <a:t>Presentation title</a:t>
            </a:r>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9" name="Text Placeholder 3"/>
          <p:cNvSpPr>
            <a:spLocks noGrp="1"/>
          </p:cNvSpPr>
          <p:nvPr>
            <p:ph type="body" sz="half" idx="13"/>
          </p:nvPr>
        </p:nvSpPr>
        <p:spPr>
          <a:xfrm>
            <a:off x="457200" y="1346199"/>
            <a:ext cx="3008313" cy="4779963"/>
          </a:xfrm>
        </p:spPr>
        <p:txBody>
          <a:bodyPr/>
          <a:lstStyle>
            <a:lvl1pPr marL="0" indent="0">
              <a:buNone/>
              <a:defRPr sz="1400">
                <a:solidFill>
                  <a:srgbClr val="00425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343083"/>
            <a:ext cx="8229600" cy="674815"/>
          </a:xfrm>
        </p:spPr>
        <p:txBody>
          <a:bodyPr anchor="b"/>
          <a:lstStyle>
            <a:lvl1pPr algn="l">
              <a:defRPr sz="2000" b="1"/>
            </a:lvl1pPr>
          </a:lstStyle>
          <a:p>
            <a:r>
              <a:rPr lang="en-US" dirty="0"/>
              <a:t>Click to edit Master title style</a:t>
            </a:r>
            <a:br>
              <a:rPr lang="en-US" dirty="0"/>
            </a:br>
            <a:r>
              <a:rPr lang="en-US" dirty="0"/>
              <a:t>(in two lines)</a:t>
            </a:r>
          </a:p>
        </p:txBody>
      </p:sp>
      <p:sp>
        <p:nvSpPr>
          <p:cNvPr id="4" name="Text Placeholder 3"/>
          <p:cNvSpPr>
            <a:spLocks noGrp="1"/>
          </p:cNvSpPr>
          <p:nvPr>
            <p:ph type="body" sz="half" idx="2"/>
          </p:nvPr>
        </p:nvSpPr>
        <p:spPr>
          <a:xfrm>
            <a:off x="457200" y="5017898"/>
            <a:ext cx="8229600" cy="1108265"/>
          </a:xfrm>
        </p:spPr>
        <p:txBody>
          <a:bodyPr/>
          <a:lstStyle>
            <a:lvl1pPr marL="0" indent="0">
              <a:buNone/>
              <a:defRPr sz="1400">
                <a:solidFill>
                  <a:srgbClr val="00425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0"/>
            <a:endParaRPr lang="en-US" dirty="0"/>
          </a:p>
          <a:p>
            <a:pPr lvl="0"/>
            <a:endParaRPr lang="en-US" dirty="0"/>
          </a:p>
          <a:p>
            <a:pPr lvl="0"/>
            <a:endParaRPr lang="en-US" dirty="0"/>
          </a:p>
        </p:txBody>
      </p:sp>
      <p:sp>
        <p:nvSpPr>
          <p:cNvPr id="6" name="Footer Placeholder 5"/>
          <p:cNvSpPr>
            <a:spLocks noGrp="1"/>
          </p:cNvSpPr>
          <p:nvPr>
            <p:ph type="ftr" sz="quarter" idx="11"/>
          </p:nvPr>
        </p:nvSpPr>
        <p:spPr/>
        <p:txBody>
          <a:bodyPr/>
          <a:lstStyle/>
          <a:p>
            <a:r>
              <a:rPr lang="en-US" dirty="0">
                <a:solidFill>
                  <a:srgbClr val="29A3AF"/>
                </a:solidFill>
              </a:rPr>
              <a:t>Presentation title</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18" name="Content Placeholder 16"/>
          <p:cNvSpPr>
            <a:spLocks noGrp="1"/>
          </p:cNvSpPr>
          <p:nvPr>
            <p:ph sz="quarter" idx="14"/>
          </p:nvPr>
        </p:nvSpPr>
        <p:spPr>
          <a:xfrm>
            <a:off x="457200" y="273050"/>
            <a:ext cx="8229600" cy="3887788"/>
          </a:xfrm>
        </p:spPr>
        <p:txBody>
          <a:bodyPr/>
          <a:lstStyle>
            <a:lvl1pPr>
              <a:defRPr>
                <a:solidFill>
                  <a:srgbClr val="004253"/>
                </a:solidFill>
              </a:defRPr>
            </a:lvl1pPr>
            <a:lvl2pPr>
              <a:defRPr>
                <a:solidFill>
                  <a:srgbClr val="004253"/>
                </a:solidFill>
              </a:defRPr>
            </a:lvl2pPr>
            <a:lvl3pPr>
              <a:defRPr>
                <a:solidFill>
                  <a:srgbClr val="004253"/>
                </a:solidFill>
              </a:defRPr>
            </a:lvl3pPr>
            <a:lvl4pPr>
              <a:defRPr>
                <a:solidFill>
                  <a:srgbClr val="004253"/>
                </a:solidFill>
              </a:defRPr>
            </a:lvl4pPr>
            <a:lvl5pPr>
              <a:defRPr>
                <a:solidFill>
                  <a:srgbClr val="00425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5983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WCPP-RGB-Stacked-Reversed-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556" y="3753001"/>
            <a:ext cx="2882900" cy="1143000"/>
          </a:xfrm>
          <a:prstGeom prst="rect">
            <a:avLst/>
          </a:prstGeom>
        </p:spPr>
      </p:pic>
      <p:sp>
        <p:nvSpPr>
          <p:cNvPr id="10" name="TextBox 9"/>
          <p:cNvSpPr txBox="1"/>
          <p:nvPr userDrawn="1"/>
        </p:nvSpPr>
        <p:spPr>
          <a:xfrm>
            <a:off x="1011036" y="5412276"/>
            <a:ext cx="7653136" cy="954107"/>
          </a:xfrm>
          <a:prstGeom prst="rect">
            <a:avLst/>
          </a:prstGeom>
          <a:noFill/>
        </p:spPr>
        <p:txBody>
          <a:bodyPr vert="horz" wrap="square" rtlCol="0">
            <a:spAutoFit/>
          </a:bodyPr>
          <a:lstStyle/>
          <a:p>
            <a:r>
              <a:rPr lang="en-US" sz="1400" b="1" dirty="0">
                <a:solidFill>
                  <a:schemeClr val="bg1"/>
                </a:solidFill>
                <a:latin typeface="+mj-lt"/>
                <a:cs typeface="Poppins-ExtraBold"/>
              </a:rPr>
              <a:t>www.wcpp.org.uk</a:t>
            </a:r>
          </a:p>
          <a:p>
            <a:endParaRPr lang="en-US" sz="1400" b="1" dirty="0">
              <a:solidFill>
                <a:srgbClr val="FFFFFE"/>
              </a:solidFill>
              <a:latin typeface="Poppins-ExtraBold"/>
              <a:cs typeface="Poppins-ExtraBold"/>
            </a:endParaRPr>
          </a:p>
          <a:p>
            <a:r>
              <a:rPr lang="en-US" sz="1400" b="0" dirty="0">
                <a:solidFill>
                  <a:srgbClr val="FFFFFE"/>
                </a:solidFill>
                <a:latin typeface="+mn-lt"/>
                <a:cs typeface="Poppins-Regular"/>
              </a:rPr>
              <a:t>Cardiff University, Sbarc/Spark, Maindy Road, Cardiff, CF24 4HQ </a:t>
            </a:r>
          </a:p>
          <a:p>
            <a:r>
              <a:rPr lang="en-US" sz="1400" b="0" dirty="0">
                <a:solidFill>
                  <a:schemeClr val="accent3"/>
                </a:solidFill>
                <a:latin typeface="+mn-lt"/>
                <a:cs typeface="Poppins-Regular"/>
              </a:rPr>
              <a:t>Prifysgol Caerdydd, Sbarc/Spark, Ffordd Maindy, Caerdydd, CF24 4HQ</a:t>
            </a:r>
          </a:p>
        </p:txBody>
      </p:sp>
      <p:cxnSp>
        <p:nvCxnSpPr>
          <p:cNvPr id="3" name="Straight Connector 2"/>
          <p:cNvCxnSpPr/>
          <p:nvPr userDrawn="1"/>
        </p:nvCxnSpPr>
        <p:spPr>
          <a:xfrm>
            <a:off x="1098550" y="5375289"/>
            <a:ext cx="7565621" cy="1232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1219224" y="5023333"/>
            <a:ext cx="742950" cy="261610"/>
          </a:xfrm>
          <a:prstGeom prst="rect">
            <a:avLst/>
          </a:prstGeom>
          <a:noFill/>
        </p:spPr>
        <p:txBody>
          <a:bodyPr wrap="square" rtlCol="0">
            <a:spAutoFit/>
          </a:bodyPr>
          <a:lstStyle/>
          <a:p>
            <a:r>
              <a:rPr lang="en-GB" sz="1050" dirty="0">
                <a:solidFill>
                  <a:schemeClr val="accent3"/>
                </a:solidFill>
              </a:rPr>
              <a:t>@WCfPP</a:t>
            </a:r>
          </a:p>
        </p:txBody>
      </p:sp>
      <p:pic>
        <p:nvPicPr>
          <p:cNvPr id="8" name="Picture 2" descr="http://pngimg.com/uploads/twitter/twitter_PNG33.png"/>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2756" y="5031077"/>
            <a:ext cx="236560" cy="23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72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8535" y="-54000"/>
            <a:ext cx="9198965" cy="691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05557" y="1701052"/>
            <a:ext cx="3557465" cy="1160867"/>
          </a:xfrm>
        </p:spPr>
        <p:txBody>
          <a:bodyPr anchor="b">
            <a:normAutofit/>
          </a:bodyPr>
          <a:lstStyle>
            <a:lvl1pPr algn="l">
              <a:defRPr sz="2800">
                <a:solidFill>
                  <a:schemeClr val="bg2"/>
                </a:solidFill>
              </a:defRPr>
            </a:lvl1pPr>
          </a:lstStyle>
          <a:p>
            <a:r>
              <a:rPr lang="en-US" dirty="0"/>
              <a:t>Presentation title </a:t>
            </a:r>
            <a:br>
              <a:rPr lang="en-US" dirty="0"/>
            </a:br>
            <a:r>
              <a:rPr lang="en-US" dirty="0"/>
              <a:t>(max two lines)</a:t>
            </a:r>
          </a:p>
        </p:txBody>
      </p:sp>
      <p:sp>
        <p:nvSpPr>
          <p:cNvPr id="3" name="Subtitle 2"/>
          <p:cNvSpPr>
            <a:spLocks noGrp="1"/>
          </p:cNvSpPr>
          <p:nvPr>
            <p:ph type="subTitle" idx="1" hasCustomPrompt="1"/>
          </p:nvPr>
        </p:nvSpPr>
        <p:spPr>
          <a:xfrm>
            <a:off x="705557" y="3279408"/>
            <a:ext cx="3083936" cy="1130165"/>
          </a:xfrm>
        </p:spPr>
        <p:txBody>
          <a:bodyPr anchor="t">
            <a:noAutofit/>
          </a:bodyPr>
          <a:lstStyle>
            <a:lvl1pPr marL="0" indent="0" algn="l">
              <a:buNone/>
              <a:defRPr sz="2200" baseline="0">
                <a:solidFill>
                  <a:schemeClr val="accent3"/>
                </a:solidFill>
                <a:latin typeface="+mj-lt"/>
                <a:cs typeface="Poppins-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a:p>
            <a:r>
              <a:rPr lang="en-US" dirty="0"/>
              <a:t>(max two lines)</a:t>
            </a:r>
          </a:p>
        </p:txBody>
      </p:sp>
      <p:pic>
        <p:nvPicPr>
          <p:cNvPr id="6" name="Picture 5" descr="WCPP-RGB-Horizontal-Reversed-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693" y="450059"/>
            <a:ext cx="4711700" cy="558800"/>
          </a:xfrm>
          <a:prstGeom prst="rect">
            <a:avLst/>
          </a:prstGeom>
        </p:spPr>
      </p:pic>
      <p:sp>
        <p:nvSpPr>
          <p:cNvPr id="22" name="Text Placeholder 9">
            <a:extLst>
              <a:ext uri="{FF2B5EF4-FFF2-40B4-BE49-F238E27FC236}">
                <a16:creationId xmlns:a16="http://schemas.microsoft.com/office/drawing/2014/main" id="{8DAF2F88-05DA-AF45-BABE-923FAB5191AC}"/>
              </a:ext>
            </a:extLst>
          </p:cNvPr>
          <p:cNvSpPr>
            <a:spLocks noGrp="1"/>
          </p:cNvSpPr>
          <p:nvPr>
            <p:ph type="body" sz="quarter" idx="11" hasCustomPrompt="1"/>
          </p:nvPr>
        </p:nvSpPr>
        <p:spPr>
          <a:xfrm>
            <a:off x="4873295" y="1701349"/>
            <a:ext cx="3943445" cy="1160462"/>
          </a:xfrm>
        </p:spPr>
        <p:txBody>
          <a:bodyPr anchor="b">
            <a:noAutofit/>
          </a:bodyPr>
          <a:lstStyle>
            <a:lvl1pPr marL="0" indent="0">
              <a:buFontTx/>
              <a:buNone/>
              <a:defRPr sz="2800" b="1">
                <a:solidFill>
                  <a:schemeClr val="accent5"/>
                </a:solidFill>
                <a:latin typeface="+mj-lt"/>
              </a:defRPr>
            </a:lvl1pPr>
          </a:lstStyle>
          <a:p>
            <a:r>
              <a:rPr lang="en-US" dirty="0" err="1">
                <a:solidFill>
                  <a:schemeClr val="accent5">
                    <a:lumMod val="75000"/>
                  </a:schemeClr>
                </a:solidFill>
              </a:rPr>
              <a:t>Teitl</a:t>
            </a:r>
            <a:r>
              <a:rPr lang="en-US" baseline="0" dirty="0">
                <a:solidFill>
                  <a:schemeClr val="accent5">
                    <a:lumMod val="75000"/>
                  </a:schemeClr>
                </a:solidFill>
              </a:rPr>
              <a:t> </a:t>
            </a:r>
            <a:r>
              <a:rPr lang="en-US" baseline="0" dirty="0" err="1">
                <a:solidFill>
                  <a:schemeClr val="accent5">
                    <a:lumMod val="75000"/>
                  </a:schemeClr>
                </a:solidFill>
              </a:rPr>
              <a:t>cyflwyniad</a:t>
            </a:r>
            <a:br>
              <a:rPr lang="en-US" dirty="0">
                <a:solidFill>
                  <a:schemeClr val="accent5">
                    <a:lumMod val="75000"/>
                  </a:schemeClr>
                </a:solidFill>
              </a:rPr>
            </a:br>
            <a:r>
              <a:rPr lang="en-US" dirty="0">
                <a:solidFill>
                  <a:schemeClr val="accent5">
                    <a:lumMod val="75000"/>
                  </a:schemeClr>
                </a:solidFill>
              </a:rPr>
              <a:t>(</a:t>
            </a:r>
            <a:r>
              <a:rPr lang="en-US" dirty="0" err="1">
                <a:solidFill>
                  <a:schemeClr val="accent5">
                    <a:lumMod val="75000"/>
                  </a:schemeClr>
                </a:solidFill>
              </a:rPr>
              <a:t>uchafswm</a:t>
            </a:r>
            <a:r>
              <a:rPr lang="en-US" dirty="0">
                <a:solidFill>
                  <a:schemeClr val="accent5">
                    <a:lumMod val="75000"/>
                  </a:schemeClr>
                </a:solidFill>
              </a:rPr>
              <a:t> </a:t>
            </a:r>
            <a:r>
              <a:rPr lang="en-US" dirty="0" err="1">
                <a:solidFill>
                  <a:schemeClr val="accent5">
                    <a:lumMod val="75000"/>
                  </a:schemeClr>
                </a:solidFill>
              </a:rPr>
              <a:t>dwy</a:t>
            </a:r>
            <a:r>
              <a:rPr lang="en-US" dirty="0">
                <a:solidFill>
                  <a:schemeClr val="accent5">
                    <a:lumMod val="75000"/>
                  </a:schemeClr>
                </a:solidFill>
              </a:rPr>
              <a:t> </a:t>
            </a:r>
            <a:r>
              <a:rPr lang="en-US" dirty="0" err="1">
                <a:solidFill>
                  <a:schemeClr val="accent5">
                    <a:lumMod val="75000"/>
                  </a:schemeClr>
                </a:solidFill>
              </a:rPr>
              <a:t>linell</a:t>
            </a:r>
            <a:r>
              <a:rPr lang="en-US" dirty="0">
                <a:solidFill>
                  <a:schemeClr val="accent5">
                    <a:lumMod val="75000"/>
                  </a:schemeClr>
                </a:solidFill>
              </a:rPr>
              <a:t>)</a:t>
            </a:r>
          </a:p>
        </p:txBody>
      </p:sp>
      <p:sp>
        <p:nvSpPr>
          <p:cNvPr id="25" name="Text Placeholder 11">
            <a:extLst>
              <a:ext uri="{FF2B5EF4-FFF2-40B4-BE49-F238E27FC236}">
                <a16:creationId xmlns:a16="http://schemas.microsoft.com/office/drawing/2014/main" id="{CC7B05A4-11D4-D44A-8C2B-7B1D5A87B406}"/>
              </a:ext>
            </a:extLst>
          </p:cNvPr>
          <p:cNvSpPr>
            <a:spLocks noGrp="1"/>
          </p:cNvSpPr>
          <p:nvPr>
            <p:ph type="body" sz="quarter" idx="12" hasCustomPrompt="1"/>
          </p:nvPr>
        </p:nvSpPr>
        <p:spPr>
          <a:xfrm>
            <a:off x="4873295" y="3279775"/>
            <a:ext cx="3254037" cy="1130155"/>
          </a:xfrm>
        </p:spPr>
        <p:txBody>
          <a:bodyPr>
            <a:noAutofit/>
          </a:bodyPr>
          <a:lstStyle>
            <a:lvl1pPr marL="0" indent="0">
              <a:buNone/>
              <a:defRPr sz="2200">
                <a:solidFill>
                  <a:schemeClr val="accent4"/>
                </a:solidFill>
                <a:latin typeface="+mj-lt"/>
              </a:defRPr>
            </a:lvl1pPr>
          </a:lstStyle>
          <a:p>
            <a:r>
              <a:rPr lang="en-US" dirty="0" err="1"/>
              <a:t>Isdeitl</a:t>
            </a:r>
            <a:r>
              <a:rPr lang="en-US" dirty="0"/>
              <a:t> </a:t>
            </a:r>
            <a:r>
              <a:rPr lang="en-US" dirty="0" err="1"/>
              <a:t>cyflwyniad</a:t>
            </a:r>
            <a:endParaRPr lang="en-US" dirty="0"/>
          </a:p>
          <a:p>
            <a:r>
              <a:rPr lang="en-US" dirty="0"/>
              <a:t>(</a:t>
            </a:r>
            <a:r>
              <a:rPr lang="en-US" dirty="0" err="1"/>
              <a:t>uchafswm</a:t>
            </a:r>
            <a:r>
              <a:rPr lang="en-US" baseline="0" dirty="0"/>
              <a:t> </a:t>
            </a:r>
            <a:r>
              <a:rPr lang="en-US" baseline="0" dirty="0" err="1"/>
              <a:t>dwy</a:t>
            </a:r>
            <a:r>
              <a:rPr lang="en-US" baseline="0" dirty="0"/>
              <a:t> </a:t>
            </a:r>
            <a:r>
              <a:rPr lang="en-US" baseline="0" dirty="0" err="1"/>
              <a:t>linell</a:t>
            </a:r>
            <a:r>
              <a:rPr lang="en-US" dirty="0"/>
              <a:t>)</a:t>
            </a:r>
          </a:p>
        </p:txBody>
      </p:sp>
      <p:sp>
        <p:nvSpPr>
          <p:cNvPr id="28" name="Content Placeholder 13">
            <a:extLst>
              <a:ext uri="{FF2B5EF4-FFF2-40B4-BE49-F238E27FC236}">
                <a16:creationId xmlns:a16="http://schemas.microsoft.com/office/drawing/2014/main" id="{B204758D-D24F-4E42-B99D-13491A6C3B4F}"/>
              </a:ext>
            </a:extLst>
          </p:cNvPr>
          <p:cNvSpPr>
            <a:spLocks noGrp="1"/>
          </p:cNvSpPr>
          <p:nvPr>
            <p:ph sz="quarter" idx="13" hasCustomPrompt="1"/>
          </p:nvPr>
        </p:nvSpPr>
        <p:spPr>
          <a:xfrm>
            <a:off x="704850" y="4778540"/>
            <a:ext cx="5394325" cy="846221"/>
          </a:xfrm>
        </p:spPr>
        <p:txBody>
          <a:bodyPr anchor="b">
            <a:normAutofit/>
          </a:bodyPr>
          <a:lstStyle>
            <a:lvl1pPr marL="0" indent="0">
              <a:buFontTx/>
              <a:buNone/>
              <a:defRPr sz="1600">
                <a:solidFill>
                  <a:schemeClr val="bg1"/>
                </a:solidFill>
              </a:defRPr>
            </a:lvl1pPr>
          </a:lstStyle>
          <a:p>
            <a:pPr lvl="0"/>
            <a:r>
              <a:rPr lang="en-GB" dirty="0"/>
              <a:t>Name of presenter</a:t>
            </a:r>
          </a:p>
          <a:p>
            <a:pPr lvl="0"/>
            <a:r>
              <a:rPr lang="en-GB" dirty="0"/>
              <a:t>Date of presentation / </a:t>
            </a:r>
            <a:r>
              <a:rPr lang="en-GB" dirty="0" err="1"/>
              <a:t>Dyddiad</a:t>
            </a:r>
            <a:r>
              <a:rPr lang="en-GB" dirty="0"/>
              <a:t> y </a:t>
            </a:r>
            <a:r>
              <a:rPr lang="en-GB" dirty="0" err="1"/>
              <a:t>yflwynaid</a:t>
            </a:r>
            <a:endParaRPr lang="en-US" dirty="0"/>
          </a:p>
        </p:txBody>
      </p:sp>
      <p:sp>
        <p:nvSpPr>
          <p:cNvPr id="16" name="Rectangle 15">
            <a:extLst>
              <a:ext uri="{FF2B5EF4-FFF2-40B4-BE49-F238E27FC236}">
                <a16:creationId xmlns:a16="http://schemas.microsoft.com/office/drawing/2014/main" id="{05E04092-BDC3-F448-99F8-380BFDF78487}"/>
              </a:ext>
            </a:extLst>
          </p:cNvPr>
          <p:cNvSpPr>
            <a:spLocks noChangeAspect="1"/>
          </p:cNvSpPr>
          <p:nvPr userDrawn="1"/>
        </p:nvSpPr>
        <p:spPr>
          <a:xfrm>
            <a:off x="-101925" y="5960101"/>
            <a:ext cx="935999" cy="935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CD0D498-3FE9-B84B-A1B5-FA828B07FD10}"/>
              </a:ext>
            </a:extLst>
          </p:cNvPr>
          <p:cNvSpPr>
            <a:spLocks noChangeAspect="1"/>
          </p:cNvSpPr>
          <p:nvPr userDrawn="1"/>
        </p:nvSpPr>
        <p:spPr>
          <a:xfrm>
            <a:off x="834074" y="5960101"/>
            <a:ext cx="935999" cy="935999"/>
          </a:xfrm>
          <a:prstGeom prst="rect">
            <a:avLst/>
          </a:prstGeom>
          <a:solidFill>
            <a:srgbClr val="68DF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EB859FB-5507-F24E-A1EA-6E69071B36D1}"/>
              </a:ext>
            </a:extLst>
          </p:cNvPr>
          <p:cNvSpPr>
            <a:spLocks noChangeAspect="1"/>
          </p:cNvSpPr>
          <p:nvPr userDrawn="1"/>
        </p:nvSpPr>
        <p:spPr>
          <a:xfrm>
            <a:off x="1770073" y="5960101"/>
            <a:ext cx="935999" cy="9359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D814803-5D66-BB42-B2BF-D19CFC75E3E5}"/>
              </a:ext>
            </a:extLst>
          </p:cNvPr>
          <p:cNvSpPr>
            <a:spLocks noChangeAspect="1"/>
          </p:cNvSpPr>
          <p:nvPr userDrawn="1"/>
        </p:nvSpPr>
        <p:spPr>
          <a:xfrm>
            <a:off x="2706072" y="5960101"/>
            <a:ext cx="935999" cy="935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D56395B-1168-2147-B575-4A0A717FCD59}"/>
              </a:ext>
            </a:extLst>
          </p:cNvPr>
          <p:cNvSpPr>
            <a:spLocks noChangeAspect="1"/>
          </p:cNvSpPr>
          <p:nvPr userDrawn="1"/>
        </p:nvSpPr>
        <p:spPr>
          <a:xfrm>
            <a:off x="3642071" y="5960101"/>
            <a:ext cx="935999" cy="935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DF539F8-6E66-ED45-8C6F-B9226061B8D0}"/>
              </a:ext>
            </a:extLst>
          </p:cNvPr>
          <p:cNvSpPr>
            <a:spLocks noChangeAspect="1"/>
          </p:cNvSpPr>
          <p:nvPr userDrawn="1"/>
        </p:nvSpPr>
        <p:spPr>
          <a:xfrm>
            <a:off x="4578070" y="5960101"/>
            <a:ext cx="935999" cy="9359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6E15F77-CFD0-B94B-B69F-A36C01E6EDC1}"/>
              </a:ext>
            </a:extLst>
          </p:cNvPr>
          <p:cNvSpPr>
            <a:spLocks noChangeAspect="1"/>
          </p:cNvSpPr>
          <p:nvPr userDrawn="1"/>
        </p:nvSpPr>
        <p:spPr>
          <a:xfrm>
            <a:off x="5501929" y="5960101"/>
            <a:ext cx="935999" cy="9359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A6FAC64-44C1-3D4D-970E-9AC6432B32E9}"/>
              </a:ext>
            </a:extLst>
          </p:cNvPr>
          <p:cNvSpPr>
            <a:spLocks noChangeAspect="1"/>
          </p:cNvSpPr>
          <p:nvPr userDrawn="1"/>
        </p:nvSpPr>
        <p:spPr>
          <a:xfrm>
            <a:off x="6437928" y="5960101"/>
            <a:ext cx="935999" cy="935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D60E9FA-BDCC-A640-BB72-D8901F373C9A}"/>
              </a:ext>
            </a:extLst>
          </p:cNvPr>
          <p:cNvSpPr>
            <a:spLocks noChangeAspect="1"/>
          </p:cNvSpPr>
          <p:nvPr userDrawn="1"/>
        </p:nvSpPr>
        <p:spPr>
          <a:xfrm>
            <a:off x="7373927" y="5960101"/>
            <a:ext cx="935999" cy="9359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CB3AB0B-6208-2D48-90D0-75F4D3EB5ABD}"/>
              </a:ext>
            </a:extLst>
          </p:cNvPr>
          <p:cNvSpPr>
            <a:spLocks noChangeAspect="1"/>
          </p:cNvSpPr>
          <p:nvPr userDrawn="1"/>
        </p:nvSpPr>
        <p:spPr>
          <a:xfrm>
            <a:off x="8309926" y="5960101"/>
            <a:ext cx="935999" cy="935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426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1600201"/>
            <a:ext cx="8229600" cy="4525962"/>
          </a:xfrm>
        </p:spPr>
        <p:txBody>
          <a:bodyPr/>
          <a:lstStyle>
            <a:lvl1pPr marL="0" indent="0">
              <a:buNone/>
              <a:defRPr>
                <a:solidFill>
                  <a:srgbClr val="004253"/>
                </a:solidFill>
              </a:defRPr>
            </a:lvl1pPr>
            <a:lvl2pPr marL="457200" indent="0">
              <a:buNone/>
              <a:defRPr>
                <a:solidFill>
                  <a:schemeClr val="accent6">
                    <a:lumMod val="75000"/>
                    <a:lumOff val="25000"/>
                  </a:schemeClr>
                </a:solidFill>
              </a:defRPr>
            </a:lvl2pPr>
            <a:lvl3pPr marL="914400" indent="0">
              <a:buNone/>
              <a:defRPr>
                <a:solidFill>
                  <a:schemeClr val="accent6">
                    <a:lumMod val="75000"/>
                    <a:lumOff val="25000"/>
                  </a:schemeClr>
                </a:solidFill>
              </a:defRPr>
            </a:lvl3pPr>
            <a:lvl4pPr marL="1371600" indent="0">
              <a:buNone/>
              <a:defRPr>
                <a:solidFill>
                  <a:schemeClr val="accent6">
                    <a:lumMod val="75000"/>
                    <a:lumOff val="25000"/>
                  </a:schemeClr>
                </a:solidFill>
              </a:defRPr>
            </a:lvl4pPr>
            <a:lvl5pPr marL="1828800" indent="0">
              <a:buNone/>
              <a:defRPr>
                <a:solidFill>
                  <a:schemeClr val="accent6">
                    <a:lumMod val="75000"/>
                    <a:lumOff val="25000"/>
                  </a:schemeClr>
                </a:solidFill>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b="1">
                <a:latin typeface="+mn-lt"/>
              </a:defRPr>
            </a:lvl1pPr>
          </a:lstStyle>
          <a:p>
            <a:fld id="{2066355A-084C-D24E-9AD2-7E4FC41EA627}" type="slidenum">
              <a:rPr lang="en-US" smtClean="0"/>
              <a:pPr/>
              <a:t>‹#›</a:t>
            </a:fld>
            <a:endParaRPr lang="en-US" dirty="0"/>
          </a:p>
        </p:txBody>
      </p:sp>
      <p:sp>
        <p:nvSpPr>
          <p:cNvPr id="7" name="Footer Placeholder 4"/>
          <p:cNvSpPr>
            <a:spLocks noGrp="1"/>
          </p:cNvSpPr>
          <p:nvPr>
            <p:ph type="ftr" sz="quarter" idx="3"/>
          </p:nvPr>
        </p:nvSpPr>
        <p:spPr>
          <a:xfrm>
            <a:off x="356111" y="6356350"/>
            <a:ext cx="4451054" cy="365125"/>
          </a:xfrm>
          <a:prstGeom prst="rect">
            <a:avLst/>
          </a:prstGeom>
        </p:spPr>
        <p:txBody>
          <a:bodyPr vert="horz" lIns="91440" tIns="45720" rIns="91440" bIns="45720" rtlCol="0" anchor="ctr"/>
          <a:lstStyle>
            <a:lvl1pPr algn="l">
              <a:defRPr sz="1200">
                <a:solidFill>
                  <a:schemeClr val="accent1"/>
                </a:solidFill>
                <a:latin typeface="+mn-lt"/>
                <a:cs typeface="Poppins-Regular"/>
              </a:defRPr>
            </a:lvl1pPr>
          </a:lstStyle>
          <a:p>
            <a:r>
              <a:rPr lang="en-US" dirty="0">
                <a:solidFill>
                  <a:srgbClr val="29A3AF"/>
                </a:solidFill>
              </a:rPr>
              <a:t>Presentation title</a:t>
            </a:r>
          </a:p>
        </p:txBody>
      </p:sp>
    </p:spTree>
    <p:extLst>
      <p:ext uri="{BB962C8B-B14F-4D97-AF65-F5344CB8AC3E}">
        <p14:creationId xmlns:p14="http://schemas.microsoft.com/office/powerpoint/2010/main" val="366055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1600201"/>
            <a:ext cx="8229600" cy="452596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
        <p:nvSpPr>
          <p:cNvPr id="10" name="Footer Placeholder 4"/>
          <p:cNvSpPr>
            <a:spLocks noGrp="1"/>
          </p:cNvSpPr>
          <p:nvPr>
            <p:ph type="ftr" sz="quarter" idx="3"/>
          </p:nvPr>
        </p:nvSpPr>
        <p:spPr>
          <a:xfrm>
            <a:off x="356111" y="6356350"/>
            <a:ext cx="4451054" cy="365125"/>
          </a:xfrm>
          <a:prstGeom prst="rect">
            <a:avLst/>
          </a:prstGeom>
        </p:spPr>
        <p:txBody>
          <a:bodyPr vert="horz" lIns="91440" tIns="45720" rIns="91440" bIns="45720" rtlCol="0" anchor="ctr"/>
          <a:lstStyle>
            <a:lvl1pPr algn="l">
              <a:defRPr sz="1200">
                <a:solidFill>
                  <a:schemeClr val="accent1"/>
                </a:solidFill>
                <a:latin typeface="+mn-lt"/>
                <a:cs typeface="Poppins-Regular"/>
              </a:defRPr>
            </a:lvl1pPr>
          </a:lstStyle>
          <a:p>
            <a:r>
              <a:rPr lang="en-US" dirty="0">
                <a:solidFill>
                  <a:srgbClr val="29A3AF"/>
                </a:solidFill>
              </a:rPr>
              <a:t>Presentation title</a:t>
            </a:r>
          </a:p>
        </p:txBody>
      </p:sp>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7" name="Rectangle 26"/>
          <p:cNvSpPr/>
          <p:nvPr userDrawn="1"/>
        </p:nvSpPr>
        <p:spPr>
          <a:xfrm>
            <a:off x="0" y="-27000"/>
            <a:ext cx="9198965" cy="691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006475" y="2268577"/>
            <a:ext cx="5394325" cy="1362075"/>
          </a:xfrm>
        </p:spPr>
        <p:txBody>
          <a:bodyPr anchor="t">
            <a:normAutofit/>
          </a:bodyPr>
          <a:lstStyle>
            <a:lvl1pPr algn="l">
              <a:defRPr sz="3200" b="1" cap="none">
                <a:solidFill>
                  <a:srgbClr val="FFFFFF"/>
                </a:solidFill>
              </a:defRPr>
            </a:lvl1pPr>
          </a:lstStyle>
          <a:p>
            <a:r>
              <a:rPr lang="en-US" dirty="0"/>
              <a:t>Click to edit Master </a:t>
            </a:r>
            <a:br>
              <a:rPr lang="en-US" dirty="0"/>
            </a:br>
            <a:r>
              <a:rPr lang="en-US" dirty="0"/>
              <a:t>text styles</a:t>
            </a:r>
          </a:p>
        </p:txBody>
      </p:sp>
      <p:sp>
        <p:nvSpPr>
          <p:cNvPr id="3" name="Text Placeholder 2"/>
          <p:cNvSpPr>
            <a:spLocks noGrp="1"/>
          </p:cNvSpPr>
          <p:nvPr>
            <p:ph type="body" idx="1"/>
          </p:nvPr>
        </p:nvSpPr>
        <p:spPr>
          <a:xfrm>
            <a:off x="1006475" y="1516419"/>
            <a:ext cx="5394325" cy="752158"/>
          </a:xfrm>
        </p:spPr>
        <p:txBody>
          <a:bodyPr anchor="b"/>
          <a:lstStyle>
            <a:lvl1pPr marL="0" indent="0">
              <a:buNone/>
              <a:defRPr sz="20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7" name="Group 16"/>
          <p:cNvGrpSpPr/>
          <p:nvPr userDrawn="1"/>
        </p:nvGrpSpPr>
        <p:grpSpPr>
          <a:xfrm>
            <a:off x="-101925" y="5960101"/>
            <a:ext cx="9347850" cy="935999"/>
            <a:chOff x="-101925" y="5960101"/>
            <a:chExt cx="9347850" cy="935999"/>
          </a:xfrm>
        </p:grpSpPr>
        <p:sp>
          <p:nvSpPr>
            <p:cNvPr id="18" name="Rectangle 17"/>
            <p:cNvSpPr>
              <a:spLocks noChangeAspect="1"/>
            </p:cNvSpPr>
            <p:nvPr userDrawn="1"/>
          </p:nvSpPr>
          <p:spPr>
            <a:xfrm>
              <a:off x="-101925" y="5960101"/>
              <a:ext cx="935999" cy="935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a:spLocks noChangeAspect="1"/>
            </p:cNvSpPr>
            <p:nvPr userDrawn="1"/>
          </p:nvSpPr>
          <p:spPr>
            <a:xfrm>
              <a:off x="834074" y="5960101"/>
              <a:ext cx="935999" cy="935999"/>
            </a:xfrm>
            <a:prstGeom prst="rect">
              <a:avLst/>
            </a:prstGeom>
            <a:solidFill>
              <a:srgbClr val="68DF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a:spLocks noChangeAspect="1"/>
            </p:cNvSpPr>
            <p:nvPr userDrawn="1"/>
          </p:nvSpPr>
          <p:spPr>
            <a:xfrm>
              <a:off x="1770073" y="5960101"/>
              <a:ext cx="935999" cy="9359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a:spLocks noChangeAspect="1"/>
            </p:cNvSpPr>
            <p:nvPr userDrawn="1"/>
          </p:nvSpPr>
          <p:spPr>
            <a:xfrm>
              <a:off x="2706072" y="5960101"/>
              <a:ext cx="935999" cy="935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a:spLocks noChangeAspect="1"/>
            </p:cNvSpPr>
            <p:nvPr userDrawn="1"/>
          </p:nvSpPr>
          <p:spPr>
            <a:xfrm>
              <a:off x="3642071" y="5960101"/>
              <a:ext cx="935999" cy="935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a:spLocks noChangeAspect="1"/>
            </p:cNvSpPr>
            <p:nvPr userDrawn="1"/>
          </p:nvSpPr>
          <p:spPr>
            <a:xfrm>
              <a:off x="4578070" y="5960101"/>
              <a:ext cx="935999" cy="9359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userDrawn="1"/>
          </p:nvSpPr>
          <p:spPr>
            <a:xfrm>
              <a:off x="5501929" y="5960101"/>
              <a:ext cx="935999" cy="9359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a:spLocks noChangeAspect="1"/>
            </p:cNvSpPr>
            <p:nvPr userDrawn="1"/>
          </p:nvSpPr>
          <p:spPr>
            <a:xfrm>
              <a:off x="6437928" y="5960101"/>
              <a:ext cx="935999" cy="9359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a:spLocks noChangeAspect="1"/>
            </p:cNvSpPr>
            <p:nvPr userDrawn="1"/>
          </p:nvSpPr>
          <p:spPr>
            <a:xfrm>
              <a:off x="7373927" y="5960101"/>
              <a:ext cx="935999" cy="935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noChangeAspect="1"/>
            </p:cNvSpPr>
            <p:nvPr userDrawn="1"/>
          </p:nvSpPr>
          <p:spPr>
            <a:xfrm>
              <a:off x="8309926" y="5960101"/>
              <a:ext cx="935999" cy="935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718" y="96627"/>
            <a:ext cx="2223465" cy="327916"/>
          </a:xfrm>
          <a:prstGeom prst="rect">
            <a:avLst/>
          </a:prstGeom>
        </p:spPr>
      </p:pic>
      <p:sp>
        <p:nvSpPr>
          <p:cNvPr id="29" name="TextBox 28"/>
          <p:cNvSpPr txBox="1"/>
          <p:nvPr userDrawn="1"/>
        </p:nvSpPr>
        <p:spPr>
          <a:xfrm>
            <a:off x="8135108" y="125834"/>
            <a:ext cx="742950" cy="261610"/>
          </a:xfrm>
          <a:prstGeom prst="rect">
            <a:avLst/>
          </a:prstGeom>
          <a:noFill/>
        </p:spPr>
        <p:txBody>
          <a:bodyPr wrap="square" rtlCol="0">
            <a:spAutoFit/>
          </a:bodyPr>
          <a:lstStyle/>
          <a:p>
            <a:r>
              <a:rPr lang="en-GB" sz="1050" dirty="0">
                <a:solidFill>
                  <a:schemeClr val="accent3"/>
                </a:solidFill>
              </a:rPr>
              <a:t>@WCfPP</a:t>
            </a:r>
          </a:p>
        </p:txBody>
      </p:sp>
      <p:pic>
        <p:nvPicPr>
          <p:cNvPr id="30" name="Picture 2" descr="http://pngimg.com/uploads/twitter/twitter_PNG33.png"/>
          <p:cNvPicPr>
            <a:picLocks noChangeAspect="1" noChangeArrowheads="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9868" y="142305"/>
            <a:ext cx="236560" cy="23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39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solidFill>
                  <a:srgbClr val="004253"/>
                </a:solidFill>
              </a:defRPr>
            </a:lvl1pPr>
            <a:lvl2pPr>
              <a:defRPr sz="2000">
                <a:solidFill>
                  <a:srgbClr val="004253"/>
                </a:solidFill>
              </a:defRPr>
            </a:lvl2pPr>
            <a:lvl3pPr>
              <a:defRPr sz="2000">
                <a:solidFill>
                  <a:srgbClr val="004253"/>
                </a:solidFill>
              </a:defRPr>
            </a:lvl3pPr>
            <a:lvl4pPr>
              <a:defRPr sz="2000">
                <a:solidFill>
                  <a:srgbClr val="004253"/>
                </a:solidFill>
              </a:defRPr>
            </a:lvl4pPr>
            <a:lvl5pPr>
              <a:defRPr sz="2000">
                <a:solidFill>
                  <a:srgbClr val="00425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Clr>
                <a:schemeClr val="accent1"/>
              </a:buClr>
              <a:defRPr sz="2000">
                <a:solidFill>
                  <a:schemeClr val="tx2"/>
                </a:solidFill>
              </a:defRPr>
            </a:lvl1pPr>
            <a:lvl2pPr>
              <a:buClr>
                <a:schemeClr val="accent1"/>
              </a:buClr>
              <a:defRPr sz="2000">
                <a:solidFill>
                  <a:schemeClr val="tx2"/>
                </a:solidFill>
              </a:defRPr>
            </a:lvl2pPr>
            <a:lvl3pPr>
              <a:buClr>
                <a:schemeClr val="accent1"/>
              </a:buClr>
              <a:defRPr sz="2000">
                <a:solidFill>
                  <a:schemeClr val="tx2"/>
                </a:solidFill>
              </a:defRPr>
            </a:lvl3pPr>
            <a:lvl4pPr>
              <a:buClr>
                <a:schemeClr val="accent1"/>
              </a:buClr>
              <a:defRPr sz="2000">
                <a:solidFill>
                  <a:schemeClr val="tx2"/>
                </a:solidFill>
              </a:defRPr>
            </a:lvl4pPr>
            <a:lvl5pPr>
              <a:buClr>
                <a:schemeClr val="accent1"/>
              </a:buClr>
              <a:defRPr sz="20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9" name="Footer Placeholder 4"/>
          <p:cNvSpPr>
            <a:spLocks noGrp="1"/>
          </p:cNvSpPr>
          <p:nvPr>
            <p:ph type="ftr" sz="quarter" idx="3"/>
          </p:nvPr>
        </p:nvSpPr>
        <p:spPr>
          <a:xfrm>
            <a:off x="356111" y="6356350"/>
            <a:ext cx="4451054" cy="365125"/>
          </a:xfrm>
          <a:prstGeom prst="rect">
            <a:avLst/>
          </a:prstGeom>
        </p:spPr>
        <p:txBody>
          <a:bodyPr vert="horz" lIns="91440" tIns="45720" rIns="91440" bIns="45720" rtlCol="0" anchor="ctr"/>
          <a:lstStyle>
            <a:lvl1pPr algn="l">
              <a:defRPr sz="1200">
                <a:solidFill>
                  <a:schemeClr val="accent1"/>
                </a:solidFill>
                <a:latin typeface="+mn-lt"/>
                <a:cs typeface="Poppins-Regular"/>
              </a:defRPr>
            </a:lvl1pPr>
          </a:lstStyle>
          <a:p>
            <a:r>
              <a:rPr lang="en-US" dirty="0">
                <a:solidFill>
                  <a:srgbClr val="29A3AF"/>
                </a:solidFill>
              </a:rPr>
              <a:t>Presentation title</a:t>
            </a:r>
          </a:p>
        </p:txBody>
      </p:sp>
    </p:spTree>
    <p:extLst>
      <p:ext uri="{BB962C8B-B14F-4D97-AF65-F5344CB8AC3E}">
        <p14:creationId xmlns:p14="http://schemas.microsoft.com/office/powerpoint/2010/main" val="126059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8229600" cy="639762"/>
          </a:xfrm>
        </p:spPr>
        <p:txBody>
          <a:bodyPr anchor="ctr">
            <a:noAutofit/>
          </a:bodyPr>
          <a:lstStyle>
            <a:lvl1pPr marL="0" indent="0">
              <a:buNone/>
              <a:defRPr sz="2000" b="1">
                <a:solidFill>
                  <a:srgbClr val="004253"/>
                </a:solidFill>
                <a:latin typeface="+mj-lt"/>
                <a:cs typeface="Poppins-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1440000"/>
          </a:xfrm>
        </p:spPr>
        <p:txBody>
          <a:bodyPr>
            <a:normAutofit/>
          </a:bodyPr>
          <a:lstStyle>
            <a:lvl1pPr>
              <a:defRPr sz="2000">
                <a:solidFill>
                  <a:srgbClr val="004253"/>
                </a:solidFill>
              </a:defRPr>
            </a:lvl1pPr>
            <a:lvl2pPr>
              <a:defRPr sz="2000">
                <a:solidFill>
                  <a:srgbClr val="004253"/>
                </a:solidFill>
              </a:defRPr>
            </a:lvl2pPr>
            <a:lvl3pPr>
              <a:defRPr sz="2000">
                <a:solidFill>
                  <a:srgbClr val="004253"/>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
        <p:nvSpPr>
          <p:cNvPr id="11" name="Text Placeholder 2"/>
          <p:cNvSpPr>
            <a:spLocks noGrp="1"/>
          </p:cNvSpPr>
          <p:nvPr>
            <p:ph type="body" idx="14"/>
          </p:nvPr>
        </p:nvSpPr>
        <p:spPr>
          <a:xfrm>
            <a:off x="457200" y="3614876"/>
            <a:ext cx="8229600" cy="639762"/>
          </a:xfrm>
        </p:spPr>
        <p:txBody>
          <a:bodyPr anchor="ctr">
            <a:noAutofit/>
          </a:bodyPr>
          <a:lstStyle>
            <a:lvl1pPr marL="0" indent="0">
              <a:buNone/>
              <a:defRPr sz="2000" b="1">
                <a:solidFill>
                  <a:srgbClr val="004253"/>
                </a:solidFill>
                <a:latin typeface="+mn-lt"/>
                <a:cs typeface="Poppins-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5"/>
          </p:nvPr>
        </p:nvSpPr>
        <p:spPr>
          <a:xfrm>
            <a:off x="457200" y="4254637"/>
            <a:ext cx="8229600" cy="1440000"/>
          </a:xfrm>
        </p:spPr>
        <p:txBody>
          <a:bodyPr>
            <a:normAutofit/>
          </a:bodyPr>
          <a:lstStyle>
            <a:lvl1pPr>
              <a:buClr>
                <a:schemeClr val="tx2"/>
              </a:buClr>
              <a:defRPr sz="2000">
                <a:solidFill>
                  <a:srgbClr val="004253"/>
                </a:solidFill>
              </a:defRPr>
            </a:lvl1pPr>
            <a:lvl2pPr>
              <a:buClr>
                <a:schemeClr val="tx2"/>
              </a:buClr>
              <a:defRPr sz="2000">
                <a:solidFill>
                  <a:srgbClr val="004253"/>
                </a:solidFill>
              </a:defRPr>
            </a:lvl2pPr>
            <a:lvl3pPr>
              <a:buClr>
                <a:schemeClr val="tx2"/>
              </a:buClr>
              <a:defRPr sz="2000">
                <a:solidFill>
                  <a:srgbClr val="004253"/>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5" name="Footer Placeholder 4"/>
          <p:cNvSpPr>
            <a:spLocks noGrp="1"/>
          </p:cNvSpPr>
          <p:nvPr>
            <p:ph type="ftr" sz="quarter" idx="3"/>
          </p:nvPr>
        </p:nvSpPr>
        <p:spPr>
          <a:xfrm>
            <a:off x="356111" y="6356350"/>
            <a:ext cx="4451054" cy="365125"/>
          </a:xfrm>
          <a:prstGeom prst="rect">
            <a:avLst/>
          </a:prstGeom>
        </p:spPr>
        <p:txBody>
          <a:bodyPr vert="horz" lIns="91440" tIns="45720" rIns="91440" bIns="45720" rtlCol="0" anchor="ctr"/>
          <a:lstStyle>
            <a:lvl1pPr algn="l">
              <a:defRPr sz="1200">
                <a:solidFill>
                  <a:schemeClr val="accent2"/>
                </a:solidFill>
                <a:latin typeface="+mn-lt"/>
                <a:cs typeface="Poppins-Regular"/>
              </a:defRPr>
            </a:lvl1pPr>
          </a:lstStyle>
          <a:p>
            <a:r>
              <a:rPr lang="en-US"/>
              <a:t>Presentation title</a:t>
            </a:r>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906014"/>
            <a:ext cx="7344001" cy="2234308"/>
          </a:xfrm>
        </p:spPr>
        <p:txBody>
          <a:bodyPr anchor="t">
            <a:normAutofit/>
          </a:bodyPr>
          <a:lstStyle>
            <a:lvl1pPr>
              <a:defRPr sz="2200">
                <a:solidFill>
                  <a:schemeClr val="tx2"/>
                </a:solidFill>
                <a:latin typeface="+mj-lt"/>
                <a:cs typeface="Poppins-SemiBold"/>
              </a:defRPr>
            </a:lvl1pPr>
          </a:lstStyle>
          <a:p>
            <a:r>
              <a:rPr lang="en-GB" dirty="0"/>
              <a:t>Click to edit Master title style”</a:t>
            </a:r>
            <a:endParaRPr lang="en-US" dirty="0"/>
          </a:p>
        </p:txBody>
      </p:sp>
      <p:sp>
        <p:nvSpPr>
          <p:cNvPr id="4" name="Slide Number Placeholder 3"/>
          <p:cNvSpPr>
            <a:spLocks noGrp="1"/>
          </p:cNvSpPr>
          <p:nvPr>
            <p:ph type="sldNum" sz="quarter" idx="11"/>
          </p:nvPr>
        </p:nvSpPr>
        <p:spPr/>
        <p:txBody>
          <a:bodyPr/>
          <a:lstStyle/>
          <a:p>
            <a:fld id="{2066355A-084C-D24E-9AD2-7E4FC41EA627}" type="slidenum">
              <a:rPr lang="en-US" smtClean="0"/>
              <a:pPr/>
              <a:t>‹#›</a:t>
            </a:fld>
            <a:endParaRPr lang="en-US" dirty="0"/>
          </a:p>
        </p:txBody>
      </p:sp>
      <p:sp>
        <p:nvSpPr>
          <p:cNvPr id="7" name="Rectangle 6"/>
          <p:cNvSpPr>
            <a:spLocks noChangeAspect="1"/>
          </p:cNvSpPr>
          <p:nvPr userDrawn="1"/>
        </p:nvSpPr>
        <p:spPr>
          <a:xfrm rot="16200000">
            <a:off x="898250" y="760"/>
            <a:ext cx="903501" cy="9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8" name="Rectangle 7"/>
          <p:cNvSpPr>
            <a:spLocks noChangeAspect="1"/>
          </p:cNvSpPr>
          <p:nvPr userDrawn="1"/>
        </p:nvSpPr>
        <p:spPr>
          <a:xfrm rot="16200000">
            <a:off x="-1750" y="760"/>
            <a:ext cx="903501" cy="90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ffectLst/>
            </a:endParaRPr>
          </a:p>
        </p:txBody>
      </p:sp>
      <p:sp>
        <p:nvSpPr>
          <p:cNvPr id="10" name="Rectangle 9"/>
          <p:cNvSpPr>
            <a:spLocks noChangeAspect="1"/>
          </p:cNvSpPr>
          <p:nvPr userDrawn="1"/>
        </p:nvSpPr>
        <p:spPr>
          <a:xfrm rot="16200000">
            <a:off x="-1751" y="904260"/>
            <a:ext cx="903501" cy="90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ffectLst/>
            </a:endParaRPr>
          </a:p>
        </p:txBody>
      </p:sp>
      <p:sp>
        <p:nvSpPr>
          <p:cNvPr id="12" name="TextBox 11"/>
          <p:cNvSpPr txBox="1"/>
          <p:nvPr userDrawn="1"/>
        </p:nvSpPr>
        <p:spPr>
          <a:xfrm>
            <a:off x="430060" y="365872"/>
            <a:ext cx="773077" cy="1015663"/>
          </a:xfrm>
          <a:prstGeom prst="rect">
            <a:avLst/>
          </a:prstGeom>
          <a:noFill/>
        </p:spPr>
        <p:txBody>
          <a:bodyPr wrap="square" rtlCol="0">
            <a:spAutoFit/>
          </a:bodyPr>
          <a:lstStyle/>
          <a:p>
            <a:r>
              <a:rPr lang="en-US" sz="6000" dirty="0">
                <a:solidFill>
                  <a:schemeClr val="bg2"/>
                </a:solidFill>
                <a:latin typeface="Poppins-ExtraBold"/>
                <a:cs typeface="Poppins-ExtraBold"/>
              </a:rPr>
              <a:t>“</a:t>
            </a:r>
          </a:p>
        </p:txBody>
      </p:sp>
      <p:sp>
        <p:nvSpPr>
          <p:cNvPr id="14" name="Text Placeholder 13"/>
          <p:cNvSpPr>
            <a:spLocks noGrp="1"/>
          </p:cNvSpPr>
          <p:nvPr>
            <p:ph type="body" sz="quarter" idx="12" hasCustomPrompt="1"/>
          </p:nvPr>
        </p:nvSpPr>
        <p:spPr>
          <a:xfrm>
            <a:off x="900113" y="3305175"/>
            <a:ext cx="7343775" cy="669195"/>
          </a:xfrm>
        </p:spPr>
        <p:txBody>
          <a:bodyPr>
            <a:normAutofit/>
          </a:bodyPr>
          <a:lstStyle>
            <a:lvl1pPr marL="0" indent="0">
              <a:buNone/>
              <a:defRPr sz="1600">
                <a:solidFill>
                  <a:srgbClr val="004253"/>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GB" dirty="0"/>
              <a:t>Click to edit master text style</a:t>
            </a:r>
          </a:p>
        </p:txBody>
      </p:sp>
      <p:sp>
        <p:nvSpPr>
          <p:cNvPr id="11" name="Footer Placeholder 4"/>
          <p:cNvSpPr>
            <a:spLocks noGrp="1"/>
          </p:cNvSpPr>
          <p:nvPr>
            <p:ph type="ftr" sz="quarter" idx="3"/>
          </p:nvPr>
        </p:nvSpPr>
        <p:spPr>
          <a:xfrm>
            <a:off x="356111" y="6356350"/>
            <a:ext cx="4451054" cy="365125"/>
          </a:xfrm>
          <a:prstGeom prst="rect">
            <a:avLst/>
          </a:prstGeom>
        </p:spPr>
        <p:txBody>
          <a:bodyPr vert="horz" lIns="91440" tIns="45720" rIns="91440" bIns="45720" rtlCol="0" anchor="ctr"/>
          <a:lstStyle>
            <a:lvl1pPr algn="l">
              <a:defRPr sz="1200">
                <a:solidFill>
                  <a:srgbClr val="29A3AF"/>
                </a:solidFill>
                <a:latin typeface="+mn-lt"/>
                <a:cs typeface="Poppins-Regular"/>
              </a:defRPr>
            </a:lvl1pPr>
          </a:lstStyle>
          <a:p>
            <a:r>
              <a:rPr lang="en-US"/>
              <a:t>Presentation title</a:t>
            </a:r>
            <a:endParaRPr lang="en-US" dirty="0"/>
          </a:p>
        </p:txBody>
      </p:sp>
    </p:spTree>
    <p:extLst>
      <p:ext uri="{BB962C8B-B14F-4D97-AF65-F5344CB8AC3E}">
        <p14:creationId xmlns:p14="http://schemas.microsoft.com/office/powerpoint/2010/main" val="32747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solidFill>
                  <a:srgbClr val="29A3AF"/>
                </a:solidFill>
              </a:rPr>
              <a:t>Presentation title</a:t>
            </a:r>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
        <p:nvSpPr>
          <p:cNvPr id="15" name="Content Placeholder 13"/>
          <p:cNvSpPr>
            <a:spLocks noGrp="1"/>
          </p:cNvSpPr>
          <p:nvPr>
            <p:ph sz="quarter" idx="14"/>
          </p:nvPr>
        </p:nvSpPr>
        <p:spPr>
          <a:xfrm>
            <a:off x="457200" y="1600200"/>
            <a:ext cx="8229600" cy="4525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471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userDrawn="1"/>
        </p:nvSpPr>
        <p:spPr>
          <a:xfrm>
            <a:off x="8240499" y="5958000"/>
            <a:ext cx="903501" cy="90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ffectLst/>
            </a:endParaRPr>
          </a:p>
        </p:txBody>
      </p:sp>
      <p:sp>
        <p:nvSpPr>
          <p:cNvPr id="8" name="Rectangle 7"/>
          <p:cNvSpPr>
            <a:spLocks noChangeAspect="1"/>
          </p:cNvSpPr>
          <p:nvPr userDrawn="1"/>
        </p:nvSpPr>
        <p:spPr>
          <a:xfrm>
            <a:off x="8240499" y="5058000"/>
            <a:ext cx="903501" cy="90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9" name="Rectangle 8"/>
          <p:cNvSpPr>
            <a:spLocks noChangeAspect="1"/>
          </p:cNvSpPr>
          <p:nvPr userDrawn="1"/>
        </p:nvSpPr>
        <p:spPr>
          <a:xfrm>
            <a:off x="7336998" y="5958000"/>
            <a:ext cx="903501" cy="90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56111" y="6356350"/>
            <a:ext cx="4451054" cy="365125"/>
          </a:xfrm>
          <a:prstGeom prst="rect">
            <a:avLst/>
          </a:prstGeom>
        </p:spPr>
        <p:txBody>
          <a:bodyPr vert="horz" lIns="91440" tIns="45720" rIns="91440" bIns="45720" rtlCol="0" anchor="ctr"/>
          <a:lstStyle>
            <a:lvl1pPr algn="l">
              <a:defRPr sz="1200">
                <a:solidFill>
                  <a:schemeClr val="accent1"/>
                </a:solidFill>
                <a:latin typeface="+mn-lt"/>
                <a:cs typeface="Poppins-Regular"/>
              </a:defRPr>
            </a:lvl1pPr>
          </a:lstStyle>
          <a:p>
            <a:r>
              <a:rPr lang="en-US" dirty="0">
                <a:solidFill>
                  <a:srgbClr val="29A3AF"/>
                </a:solidFill>
              </a:rPr>
              <a:t>Presentation title</a:t>
            </a:r>
          </a:p>
        </p:txBody>
      </p:sp>
      <p:sp>
        <p:nvSpPr>
          <p:cNvPr id="6" name="Slide Number Placeholder 5"/>
          <p:cNvSpPr>
            <a:spLocks noGrp="1"/>
          </p:cNvSpPr>
          <p:nvPr>
            <p:ph type="sldNum" sz="quarter" idx="4"/>
          </p:nvPr>
        </p:nvSpPr>
        <p:spPr>
          <a:xfrm>
            <a:off x="6654288" y="6356350"/>
            <a:ext cx="2133600" cy="365125"/>
          </a:xfrm>
          <a:prstGeom prst="rect">
            <a:avLst/>
          </a:prstGeom>
        </p:spPr>
        <p:txBody>
          <a:bodyPr vert="horz" lIns="91440" tIns="45720" rIns="91440" bIns="45720" rtlCol="0" anchor="ctr"/>
          <a:lstStyle>
            <a:lvl1pPr algn="r">
              <a:defRPr sz="1200" b="1">
                <a:solidFill>
                  <a:schemeClr val="bg2"/>
                </a:solidFill>
                <a:latin typeface="+mn-lt"/>
                <a:cs typeface="Poppins-Regular"/>
              </a:defRPr>
            </a:lvl1pPr>
          </a:lstStyle>
          <a:p>
            <a:fld id="{2066355A-084C-D24E-9AD2-7E4FC41EA627}" type="slidenum">
              <a:rPr lang="en-US" smtClean="0"/>
              <a:pPr/>
              <a:t>‹#›</a:t>
            </a:fld>
            <a:endParaRPr lang="en-US" dirty="0"/>
          </a:p>
        </p:txBody>
      </p:sp>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225361" y="6393236"/>
            <a:ext cx="1975539" cy="291352"/>
          </a:xfrm>
          <a:prstGeom prst="rect">
            <a:avLst/>
          </a:prstGeom>
        </p:spPr>
      </p:pic>
      <p:sp>
        <p:nvSpPr>
          <p:cNvPr id="10" name="TextBox 9"/>
          <p:cNvSpPr txBox="1"/>
          <p:nvPr userDrawn="1"/>
        </p:nvSpPr>
        <p:spPr>
          <a:xfrm>
            <a:off x="7497549" y="5707976"/>
            <a:ext cx="742950" cy="261610"/>
          </a:xfrm>
          <a:prstGeom prst="rect">
            <a:avLst/>
          </a:prstGeom>
          <a:noFill/>
        </p:spPr>
        <p:txBody>
          <a:bodyPr wrap="square" rtlCol="0">
            <a:spAutoFit/>
          </a:bodyPr>
          <a:lstStyle/>
          <a:p>
            <a:r>
              <a:rPr lang="en-GB" sz="1050" dirty="0">
                <a:solidFill>
                  <a:schemeClr val="tx2"/>
                </a:solidFill>
              </a:rPr>
              <a:t>@WCfPP</a:t>
            </a:r>
          </a:p>
        </p:txBody>
      </p:sp>
      <p:pic>
        <p:nvPicPr>
          <p:cNvPr id="1026" name="Picture 2" descr="http://pngimg.com/uploads/twitter/twitter_PNG33.png"/>
          <p:cNvPicPr>
            <a:picLocks noChangeAspect="1" noChangeArrowheads="1"/>
          </p:cNvPicPr>
          <p:nvPr userDrawn="1"/>
        </p:nvPicPr>
        <p:blipFill>
          <a:blip r:embed="rId1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41081" y="5715720"/>
            <a:ext cx="236560" cy="23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1" r:id="rId2"/>
    <p:sldLayoutId id="2147493467" r:id="rId3"/>
    <p:sldLayoutId id="2147493457" r:id="rId4"/>
    <p:sldLayoutId id="2147493458" r:id="rId5"/>
    <p:sldLayoutId id="2147493459" r:id="rId6"/>
    <p:sldLayoutId id="2147493460" r:id="rId7"/>
    <p:sldLayoutId id="2147493468" r:id="rId8"/>
    <p:sldLayoutId id="2147493461" r:id="rId9"/>
    <p:sldLayoutId id="2147493462" r:id="rId10"/>
    <p:sldLayoutId id="2147493463" r:id="rId11"/>
    <p:sldLayoutId id="2147493464" r:id="rId12"/>
    <p:sldLayoutId id="2147493470" r:id="rId13"/>
  </p:sldLayoutIdLst>
  <p:hf hdr="0" dt="0"/>
  <p:txStyles>
    <p:titleStyle>
      <a:lvl1pPr algn="l" defTabSz="457200" rtl="0" eaLnBrk="1" latinLnBrk="0" hangingPunct="1">
        <a:spcBef>
          <a:spcPct val="0"/>
        </a:spcBef>
        <a:buNone/>
        <a:defRPr sz="3200" b="1" kern="1200">
          <a:solidFill>
            <a:schemeClr val="tx2"/>
          </a:solidFill>
          <a:latin typeface="+mj-lt"/>
          <a:ea typeface="+mj-ea"/>
          <a:cs typeface="Poppins-ExtraBold"/>
        </a:defRPr>
      </a:lvl1pPr>
    </p:titleStyle>
    <p:bodyStyle>
      <a:lvl1pPr marL="342900" indent="-342900" algn="l" defTabSz="457200" rtl="0" eaLnBrk="1" latinLnBrk="0" hangingPunct="1">
        <a:spcBef>
          <a:spcPct val="20000"/>
        </a:spcBef>
        <a:buClr>
          <a:schemeClr val="tx2"/>
        </a:buClr>
        <a:buFont typeface="Arial"/>
        <a:buChar char="•"/>
        <a:defRPr sz="2000" kern="1200">
          <a:solidFill>
            <a:schemeClr val="accent6">
              <a:lumMod val="75000"/>
              <a:lumOff val="25000"/>
            </a:schemeClr>
          </a:solidFill>
          <a:latin typeface="+mn-lt"/>
          <a:ea typeface="+mn-ea"/>
          <a:cs typeface="Poppins-Regular"/>
        </a:defRPr>
      </a:lvl1pPr>
      <a:lvl2pPr marL="742950" indent="-285750" algn="l" defTabSz="457200" rtl="0" eaLnBrk="1" latinLnBrk="0" hangingPunct="1">
        <a:spcBef>
          <a:spcPct val="20000"/>
        </a:spcBef>
        <a:buClr>
          <a:schemeClr val="tx2"/>
        </a:buClr>
        <a:buFont typeface="Arial"/>
        <a:buChar char="–"/>
        <a:defRPr sz="2000" kern="1200">
          <a:solidFill>
            <a:schemeClr val="accent6">
              <a:lumMod val="75000"/>
              <a:lumOff val="25000"/>
            </a:schemeClr>
          </a:solidFill>
          <a:latin typeface="+mn-lt"/>
          <a:ea typeface="+mn-ea"/>
          <a:cs typeface="Poppins-Regular"/>
        </a:defRPr>
      </a:lvl2pPr>
      <a:lvl3pPr marL="1143000" indent="-228600" algn="l" defTabSz="457200" rtl="0" eaLnBrk="1" latinLnBrk="0" hangingPunct="1">
        <a:spcBef>
          <a:spcPct val="20000"/>
        </a:spcBef>
        <a:buClr>
          <a:schemeClr val="tx2"/>
        </a:buClr>
        <a:buFont typeface="Arial"/>
        <a:buChar char="•"/>
        <a:defRPr sz="2000" kern="1200">
          <a:solidFill>
            <a:schemeClr val="accent6">
              <a:lumMod val="75000"/>
              <a:lumOff val="25000"/>
            </a:schemeClr>
          </a:solidFill>
          <a:latin typeface="+mn-lt"/>
          <a:ea typeface="+mn-ea"/>
          <a:cs typeface="Poppins-Regular"/>
        </a:defRPr>
      </a:lvl3pPr>
      <a:lvl4pPr marL="1600200" indent="-228600" algn="l" defTabSz="457200" rtl="0" eaLnBrk="1" latinLnBrk="0" hangingPunct="1">
        <a:spcBef>
          <a:spcPct val="20000"/>
        </a:spcBef>
        <a:buClr>
          <a:schemeClr val="tx2"/>
        </a:buClr>
        <a:buFont typeface="Arial"/>
        <a:buChar char="–"/>
        <a:defRPr sz="2000" kern="1200">
          <a:solidFill>
            <a:schemeClr val="accent6">
              <a:lumMod val="75000"/>
              <a:lumOff val="25000"/>
            </a:schemeClr>
          </a:solidFill>
          <a:latin typeface="+mn-lt"/>
          <a:ea typeface="+mn-ea"/>
          <a:cs typeface="Poppins-Regular"/>
        </a:defRPr>
      </a:lvl4pPr>
      <a:lvl5pPr marL="2057400" indent="-228600" algn="l" defTabSz="457200" rtl="0" eaLnBrk="1" latinLnBrk="0" hangingPunct="1">
        <a:spcBef>
          <a:spcPct val="20000"/>
        </a:spcBef>
        <a:buClr>
          <a:schemeClr val="tx2"/>
        </a:buClr>
        <a:buFont typeface="Arial"/>
        <a:buChar char="»"/>
        <a:defRPr sz="2000" kern="1200">
          <a:solidFill>
            <a:schemeClr val="accent6">
              <a:lumMod val="75000"/>
              <a:lumOff val="25000"/>
            </a:schemeClr>
          </a:solidFill>
          <a:latin typeface="+mn-lt"/>
          <a:ea typeface="+mn-ea"/>
          <a:cs typeface="Poppins-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stituteofhealthequity.org/resources-reports/fair-society-healthy-lives-the-marmot-review"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wales/wales-pilots-basic-income-scheme#:~:text=The%20Welsh%20Government%20has%20today%20launched%20its%20Basic,as%20they%20make%20the%20transition%20to%20adult%20life."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cascadewales.org/research/the-welsh-basic-income-evaluation/#:~:text=The%20Welsh%20Government%20Commissioned%20four-year%20evaluation%20of%20the,to%20November%202026%20and%20is%20led%20by%20CASCADE."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T-62NlW6488"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8.xml"/><Relationship Id="rId18" Type="http://schemas.openxmlformats.org/officeDocument/2006/relationships/slide" Target="slide30.xml"/><Relationship Id="rId3" Type="http://schemas.openxmlformats.org/officeDocument/2006/relationships/slide" Target="slide4.xml"/><Relationship Id="rId21" Type="http://schemas.openxmlformats.org/officeDocument/2006/relationships/slide" Target="slide39.xml"/><Relationship Id="rId7" Type="http://schemas.openxmlformats.org/officeDocument/2006/relationships/slide" Target="slide8.xml"/><Relationship Id="rId12" Type="http://schemas.openxmlformats.org/officeDocument/2006/relationships/slide" Target="slide16.xml"/><Relationship Id="rId17" Type="http://schemas.openxmlformats.org/officeDocument/2006/relationships/slide" Target="slide28.xml"/><Relationship Id="rId2" Type="http://schemas.openxmlformats.org/officeDocument/2006/relationships/slide" Target="slide3.xml"/><Relationship Id="rId16" Type="http://schemas.openxmlformats.org/officeDocument/2006/relationships/slide" Target="slide25.xml"/><Relationship Id="rId20" Type="http://schemas.openxmlformats.org/officeDocument/2006/relationships/slide" Target="slide36.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5.xml"/><Relationship Id="rId5" Type="http://schemas.openxmlformats.org/officeDocument/2006/relationships/slide" Target="slide6.xml"/><Relationship Id="rId15" Type="http://schemas.openxmlformats.org/officeDocument/2006/relationships/slide" Target="slide22.xml"/><Relationship Id="rId23" Type="http://schemas.openxmlformats.org/officeDocument/2006/relationships/slide" Target="slide44.xml"/><Relationship Id="rId10" Type="http://schemas.openxmlformats.org/officeDocument/2006/relationships/slide" Target="slide14.xml"/><Relationship Id="rId19" Type="http://schemas.openxmlformats.org/officeDocument/2006/relationships/slide" Target="slide35.xml"/><Relationship Id="rId4" Type="http://schemas.openxmlformats.org/officeDocument/2006/relationships/slide" Target="slide5.xml"/><Relationship Id="rId9" Type="http://schemas.openxmlformats.org/officeDocument/2006/relationships/slide" Target="slide13.xml"/><Relationship Id="rId14" Type="http://schemas.openxmlformats.org/officeDocument/2006/relationships/slide" Target="slide19.xml"/><Relationship Id="rId22"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hyperlink" Target="https://econweb.ucsd.edu/~pniehaus/papers/ubi_covid.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youtube.com/watch?v=Zn9LRtI639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sdafrica.org/wp-content/uploads/2021/11/YEG-Brochure-29.10.21.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arxiv.org/pdf/2009.01749.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Z-dhCAf7smI"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hyperlink" Target="https://www.thersa.org/reports/young-peoples-economic-security" TargetMode="External"/><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hyperlink" Target="https://www.thersa.org/reports/universal-basic-income-ubi-mental-health" TargetMode="External"/><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hyperlink" Target="https://www.thersa.org/reports/young-peoples-health-and-economic-security" TargetMode="External"/><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openxmlformats.org/officeDocument/2006/relationships/image" Target="../media/image21.png"/><Relationship Id="rId3" Type="http://schemas.openxmlformats.org/officeDocument/2006/relationships/hyperlink" Target="https://www.thersa.org/reports/universal-basic-income-ubi-mental-health" TargetMode="External"/><Relationship Id="rId21" Type="http://schemas.openxmlformats.org/officeDocument/2006/relationships/image" Target="../media/image24.sv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image" Target="../media/image20.svg"/><Relationship Id="rId2" Type="http://schemas.openxmlformats.org/officeDocument/2006/relationships/notesSlide" Target="../notesSlides/notesSlide6.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diagramLayout" Target="../diagrams/layout4.xml"/><Relationship Id="rId19" Type="http://schemas.openxmlformats.org/officeDocument/2006/relationships/image" Target="../media/image22.svg"/><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7.png"/><Relationship Id="rId22"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youtu.be/lRp-S-SDt1Y"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eiglobal.org/work-and-insights/systematic-review-and-meta-analysis-what-works-young-people-leaving-out-home-car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hatworks-csc.org.uk/research-project/systematic-review-experiences-with-mental-health-provision-for-care-experienced-young-people-in-the-u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people.ucsc.edu/~jmrtwo/dynamic_effects.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7OsjoF6jEk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46.xml"/><Relationship Id="rId3" Type="http://schemas.openxmlformats.org/officeDocument/2006/relationships/slide" Target="slide44.xml"/><Relationship Id="rId7" Type="http://schemas.openxmlformats.org/officeDocument/2006/relationships/slide" Target="slide48.xml"/><Relationship Id="rId12" Type="http://schemas.openxmlformats.org/officeDocument/2006/relationships/slide" Target="slide5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47.xml"/><Relationship Id="rId11" Type="http://schemas.openxmlformats.org/officeDocument/2006/relationships/slide" Target="slide52.xml"/><Relationship Id="rId5" Type="http://schemas.openxmlformats.org/officeDocument/2006/relationships/slide" Target="slide45.xml"/><Relationship Id="rId10" Type="http://schemas.openxmlformats.org/officeDocument/2006/relationships/slide" Target="slide51.xml"/><Relationship Id="rId4" Type="http://schemas.openxmlformats.org/officeDocument/2006/relationships/hyperlink" Target="https://www.wcpp.org.uk/about/person/professor-steve-martin/" TargetMode="External"/><Relationship Id="rId9" Type="http://schemas.openxmlformats.org/officeDocument/2006/relationships/slide" Target="slide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hyperlink" Target="https://www.fsdafrica.org/wp-content/uploads/2021/11/YEG-Brochure-29.10.21.pdf" TargetMode="External"/><Relationship Id="rId13" Type="http://schemas.openxmlformats.org/officeDocument/2006/relationships/hyperlink" Target="https://www.ceiglobal.org/work-and-insights/systematic-review-and-meta-analysis-what-works-young-people-leaving-out-home-care" TargetMode="External"/><Relationship Id="rId3" Type="http://schemas.openxmlformats.org/officeDocument/2006/relationships/hyperlink" Target="http://www.gov.wales/basic-income-pilot-care-leavers-overview-scheme" TargetMode="External"/><Relationship Id="rId7" Type="http://schemas.openxmlformats.org/officeDocument/2006/relationships/hyperlink" Target="https://arxiv.org/pdf/2009.01749.pdf" TargetMode="External"/><Relationship Id="rId12" Type="http://schemas.openxmlformats.org/officeDocument/2006/relationships/hyperlink" Target="https://www.thersa.org/reports/universal-basic-income-ubi-mental-health" TargetMode="External"/><Relationship Id="rId2" Type="http://schemas.openxmlformats.org/officeDocument/2006/relationships/notesSlide" Target="../notesSlides/notesSlide17.xml"/><Relationship Id="rId16" Type="http://schemas.openxmlformats.org/officeDocument/2006/relationships/hyperlink" Target="https://www.bloomsbury.com/uk/precariat-9780755637072/" TargetMode="External"/><Relationship Id="rId1" Type="http://schemas.openxmlformats.org/officeDocument/2006/relationships/slideLayout" Target="../slideLayouts/slideLayout3.xml"/><Relationship Id="rId6" Type="http://schemas.openxmlformats.org/officeDocument/2006/relationships/hyperlink" Target="https://econweb.ucsd.edu/~pniehaus/papers/ubi_covid.pdf" TargetMode="External"/><Relationship Id="rId11" Type="http://schemas.openxmlformats.org/officeDocument/2006/relationships/hyperlink" Target="https://www.thersa.org/reports/young-peoples-health-and-economic-security" TargetMode="External"/><Relationship Id="rId5" Type="http://schemas.openxmlformats.org/officeDocument/2006/relationships/hyperlink" Target="https://cascadewales.org/research/the-welsh-basic-income-evaluation/" TargetMode="External"/><Relationship Id="rId15" Type="http://schemas.openxmlformats.org/officeDocument/2006/relationships/hyperlink" Target="https://www.penguin.co.uk/books/304706/basic-income-by-standing-guy/9780141985480" TargetMode="External"/><Relationship Id="rId10" Type="http://schemas.openxmlformats.org/officeDocument/2006/relationships/hyperlink" Target="https://www.thersa.org/reports/young-peoples-economic-security" TargetMode="External"/><Relationship Id="rId4" Type="http://schemas.openxmlformats.org/officeDocument/2006/relationships/hyperlink" Target="https://www.instituteofhealthequity.org/resources-reports/fair-society-healthy-lives-the-marmot-review" TargetMode="External"/><Relationship Id="rId9" Type="http://schemas.openxmlformats.org/officeDocument/2006/relationships/hyperlink" Target="https://people.ucsc.edu/~jmrtwo/dynamic_effects.pdf" TargetMode="External"/><Relationship Id="rId14" Type="http://schemas.openxmlformats.org/officeDocument/2006/relationships/hyperlink" Target="https://whatworks-csc.org.uk/research-project/systematic-review-experiences-with-mental-health-provision-for-care-experienced-young-people-in-the-uk/"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degruyter.com/document/doi/10.1515/bis-2020-0005/html?lang=en" TargetMode="External"/><Relationship Id="rId3" Type="http://schemas.openxmlformats.org/officeDocument/2006/relationships/hyperlink" Target="https://jainfamilyinstitute.org/wp-content/uploads/pdf/hudsonup_year_one_report_leah-hamilton-jfi.pdf" TargetMode="External"/><Relationship Id="rId7" Type="http://schemas.openxmlformats.org/officeDocument/2006/relationships/hyperlink" Target="https://www.degruyter.com/document/doi/10.1515/bis-2020-0034/html?lang=e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drive.google.com/file/d/1PMTY3u6QsT5vmYMkDnSjN8CFs114_FFS/view" TargetMode="External"/><Relationship Id="rId11" Type="http://schemas.openxmlformats.org/officeDocument/2006/relationships/hyperlink" Target="https://www.trusselltrust.org/wp-content/uploads/sites/2/2022/11/Vantage-Point-Research-Leeds-Cash-First-evaluation.pdf" TargetMode="External"/><Relationship Id="rId5" Type="http://schemas.openxmlformats.org/officeDocument/2006/relationships/hyperlink" Target="https://www.work-free.net/" TargetMode="External"/><Relationship Id="rId10" Type="http://schemas.openxmlformats.org/officeDocument/2006/relationships/hyperlink" Target="https://www.trusselltrust.org/wp-content/uploads/sites/2/2022/11/Cash-first-literature-review.pdf" TargetMode="External"/><Relationship Id="rId4" Type="http://schemas.openxmlformats.org/officeDocument/2006/relationships/hyperlink" Target="https://presidencia.gencat.cat/web/.content/ambits_actuacio/renda_basica_universal/contingut/documents/preproposta-disseny-pla-pilot-eng.pdf" TargetMode="External"/><Relationship Id="rId9" Type="http://schemas.openxmlformats.org/officeDocument/2006/relationships/hyperlink" Target="https://labourstudies.mcmaster.ca/documents/southern-ontarios-basic-income-experience.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i3w7d2w8.stackpathcdn.com/wp-content/uploads/2020/02/Voices-of-Basic-Income.pdf?x36327" TargetMode="External"/><Relationship Id="rId13" Type="http://schemas.openxmlformats.org/officeDocument/2006/relationships/hyperlink" Target="https://www.thersa.org/reports/universal-basic-income-ubi-mental-health" TargetMode="External"/><Relationship Id="rId3" Type="http://schemas.openxmlformats.org/officeDocument/2006/relationships/hyperlink" Target="https://covidandsociety.com/basic-income-review-policy-design/" TargetMode="External"/><Relationship Id="rId7" Type="http://schemas.openxmlformats.org/officeDocument/2006/relationships/hyperlink" Target="https://www.sciencedirect.com/science/article/pii/S2468266720300050#bib22" TargetMode="External"/><Relationship Id="rId12" Type="http://schemas.openxmlformats.org/officeDocument/2006/relationships/hyperlink" Target="https://d1ssu070pg2v9i.cloudfront.net/pex/pex_carnegie2021/2019/01/06085509/Exploring-the-practicalities-of-a-Basic-Income-pilot.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cls.ucl.ac.uk/cls-studies/millennium-cohort-study/" TargetMode="External"/><Relationship Id="rId11" Type="http://schemas.openxmlformats.org/officeDocument/2006/relationships/hyperlink" Target="https://www.thersa.org/globalassets/pdfs/rsa-a-basic-income-for-scotland.pdf" TargetMode="External"/><Relationship Id="rId5" Type="http://schemas.openxmlformats.org/officeDocument/2006/relationships/hyperlink" Target="https://phwwhocc.co.uk/resources/preventing-homelessness-in-care-experienced-individuals" TargetMode="External"/><Relationship Id="rId10" Type="http://schemas.openxmlformats.org/officeDocument/2006/relationships/hyperlink" Target="https://www.basicincome.scot/__data/assets/pdf_file/0024/175371/Draft-Final-CBI-Feasibility_Main-Report-June-2020.pdf" TargetMode="External"/><Relationship Id="rId4" Type="http://schemas.openxmlformats.org/officeDocument/2006/relationships/hyperlink" Target="https://journals.sagepub.com/doi/10.1177/13882627221122797" TargetMode="External"/><Relationship Id="rId9" Type="http://schemas.openxmlformats.org/officeDocument/2006/relationships/hyperlink" Target="https://rpubs.com/danielnettle/cco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wcpp.org.uk/publication/poverty-and-social-exclusion-a-way-forward/"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AhkvNK-MAr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eWSFa6xbGH0"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B5FA-ADD2-474A-BADC-8CE532275021}"/>
              </a:ext>
            </a:extLst>
          </p:cNvPr>
          <p:cNvSpPr>
            <a:spLocks noGrp="1"/>
          </p:cNvSpPr>
          <p:nvPr>
            <p:ph type="ctrTitle"/>
          </p:nvPr>
        </p:nvSpPr>
        <p:spPr>
          <a:xfrm>
            <a:off x="705557" y="1319452"/>
            <a:ext cx="7210278" cy="1160867"/>
          </a:xfrm>
        </p:spPr>
        <p:txBody>
          <a:bodyPr/>
          <a:lstStyle/>
          <a:p>
            <a:r>
              <a:rPr lang="en-GB" dirty="0"/>
              <a:t>Basic Income for Care Leavers in Wales Pilot Conference</a:t>
            </a:r>
            <a:endParaRPr lang="en-US" dirty="0"/>
          </a:p>
        </p:txBody>
      </p:sp>
      <p:sp>
        <p:nvSpPr>
          <p:cNvPr id="3" name="Subtitle 2">
            <a:extLst>
              <a:ext uri="{FF2B5EF4-FFF2-40B4-BE49-F238E27FC236}">
                <a16:creationId xmlns:a16="http://schemas.microsoft.com/office/drawing/2014/main" id="{1A6BBE71-62CD-9C4C-A99D-313C015B01CA}"/>
              </a:ext>
            </a:extLst>
          </p:cNvPr>
          <p:cNvSpPr>
            <a:spLocks noGrp="1"/>
          </p:cNvSpPr>
          <p:nvPr>
            <p:ph type="subTitle" idx="1"/>
          </p:nvPr>
        </p:nvSpPr>
        <p:spPr>
          <a:xfrm>
            <a:off x="705557" y="2592581"/>
            <a:ext cx="3083936" cy="1130165"/>
          </a:xfrm>
        </p:spPr>
        <p:txBody>
          <a:bodyPr/>
          <a:lstStyle/>
          <a:p>
            <a:r>
              <a:rPr lang="en-US" dirty="0"/>
              <a:t>Event highlights pack</a:t>
            </a:r>
          </a:p>
        </p:txBody>
      </p:sp>
      <p:pic>
        <p:nvPicPr>
          <p:cNvPr id="8" name="Picture 7">
            <a:extLst>
              <a:ext uri="{FF2B5EF4-FFF2-40B4-BE49-F238E27FC236}">
                <a16:creationId xmlns:a16="http://schemas.microsoft.com/office/drawing/2014/main" id="{EFC7D9AB-88DF-ED3B-714F-50527DC008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5557" y="3348001"/>
            <a:ext cx="4780419" cy="3190930"/>
          </a:xfrm>
          <a:prstGeom prst="rect">
            <a:avLst/>
          </a:prstGeom>
          <a:noFill/>
        </p:spPr>
      </p:pic>
    </p:spTree>
    <p:extLst>
      <p:ext uri="{BB962C8B-B14F-4D97-AF65-F5344CB8AC3E}">
        <p14:creationId xmlns:p14="http://schemas.microsoft.com/office/powerpoint/2010/main" val="339429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sz="3000" dirty="0"/>
              <a:t>Prof. Sir Michael Marmot: situating the pilot</a:t>
            </a:r>
          </a:p>
        </p:txBody>
      </p:sp>
      <p:sp>
        <p:nvSpPr>
          <p:cNvPr id="3" name="Content Placeholder 2"/>
          <p:cNvSpPr>
            <a:spLocks noGrp="1"/>
          </p:cNvSpPr>
          <p:nvPr>
            <p:ph idx="1"/>
          </p:nvPr>
        </p:nvSpPr>
        <p:spPr>
          <a:xfrm>
            <a:off x="457200" y="1250577"/>
            <a:ext cx="8330688" cy="4525962"/>
          </a:xfrm>
        </p:spPr>
        <p:txBody>
          <a:bodyPr/>
          <a:lstStyle/>
          <a:p>
            <a:pPr algn="just">
              <a:lnSpc>
                <a:spcPct val="107000"/>
              </a:lnSpc>
              <a:spcAft>
                <a:spcPts val="800"/>
              </a:spcAft>
            </a:pPr>
            <a:r>
              <a:rPr lang="en-GB" sz="1800" dirty="0">
                <a:effectLst/>
                <a:ea typeface="Calibri" panose="020F0502020204030204" pitchFamily="34" charset="0"/>
                <a:cs typeface="Times New Roman" panose="02020603050405020304" pitchFamily="18" charset="0"/>
              </a:rPr>
              <a:t>Professor Marmot’s keynote address situated the </a:t>
            </a:r>
            <a:r>
              <a:rPr lang="en-GB" sz="1800" dirty="0">
                <a:ea typeface="Calibri" panose="020F0502020204030204" pitchFamily="34" charset="0"/>
                <a:cs typeface="Times New Roman" panose="02020603050405020304" pitchFamily="18" charset="0"/>
              </a:rPr>
              <a:t>pilot </a:t>
            </a:r>
            <a:r>
              <a:rPr lang="en-GB" sz="1800" dirty="0">
                <a:effectLst/>
                <a:ea typeface="Calibri" panose="020F0502020204030204" pitchFamily="34" charset="0"/>
                <a:cs typeface="Times New Roman" panose="02020603050405020304" pitchFamily="18" charset="0"/>
              </a:rPr>
              <a:t>within the context of social justice and health equity.</a:t>
            </a:r>
          </a:p>
          <a:p>
            <a:pPr algn="just">
              <a:lnSpc>
                <a:spcPct val="107000"/>
              </a:lnSpc>
              <a:spcAft>
                <a:spcPts val="800"/>
              </a:spcAft>
            </a:pPr>
            <a:r>
              <a:rPr lang="en-GB" sz="1800" dirty="0">
                <a:effectLst/>
                <a:ea typeface="Calibri" panose="020F0502020204030204" pitchFamily="34" charset="0"/>
                <a:cs typeface="Times New Roman" panose="02020603050405020304" pitchFamily="18" charset="0"/>
              </a:rPr>
              <a:t>Income and health outcomes are heavily intertwined, as highlighted by the correlation between income and life expectancy.</a:t>
            </a:r>
            <a:r>
              <a:rPr lang="en-GB" sz="1800" dirty="0">
                <a:solidFill>
                  <a:schemeClr val="tx2"/>
                </a:solidFill>
                <a:ea typeface="Calibri" panose="020F0502020204030204" pitchFamily="34" charset="0"/>
                <a:cs typeface="Times New Roman" panose="02020603050405020304" pitchFamily="18" charset="0"/>
              </a:rPr>
              <a:t> </a:t>
            </a:r>
            <a:r>
              <a:rPr lang="en-GB" sz="1800" dirty="0">
                <a:ea typeface="Calibri" panose="020F0502020204030204" pitchFamily="34" charset="0"/>
                <a:cs typeface="Times New Roman" panose="02020603050405020304" pitchFamily="18" charset="0"/>
              </a:rPr>
              <a:t>There have been three recent challenges to health inequalities in the UK: </a:t>
            </a:r>
            <a:endParaRPr lang="en-GB" sz="1800" dirty="0">
              <a:effectLst/>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10</a:t>
            </a:fld>
            <a:endParaRPr lang="en-US" dirty="0"/>
          </a:p>
        </p:txBody>
      </p:sp>
      <p:grpSp>
        <p:nvGrpSpPr>
          <p:cNvPr id="5" name="Group 4" descr="Austerity&#10;COVID-19&#10;Cost of Living Crisis">
            <a:extLst>
              <a:ext uri="{FF2B5EF4-FFF2-40B4-BE49-F238E27FC236}">
                <a16:creationId xmlns:a16="http://schemas.microsoft.com/office/drawing/2014/main" id="{A209B5B0-DDD9-7928-D13C-A7704AFB5781}"/>
              </a:ext>
            </a:extLst>
          </p:cNvPr>
          <p:cNvGrpSpPr/>
          <p:nvPr/>
        </p:nvGrpSpPr>
        <p:grpSpPr>
          <a:xfrm>
            <a:off x="2088018" y="3148758"/>
            <a:ext cx="4704997" cy="2076450"/>
            <a:chOff x="2088018" y="3148758"/>
            <a:chExt cx="4704997" cy="2076450"/>
          </a:xfrm>
        </p:grpSpPr>
        <p:sp>
          <p:nvSpPr>
            <p:cNvPr id="9" name="Freeform: Shape 8" descr="Austerity">
              <a:extLst>
                <a:ext uri="{FF2B5EF4-FFF2-40B4-BE49-F238E27FC236}">
                  <a16:creationId xmlns:a16="http://schemas.microsoft.com/office/drawing/2014/main" id="{9B1F7663-D7B2-75EA-8DC8-4994B8D413CB}"/>
                </a:ext>
              </a:extLst>
            </p:cNvPr>
            <p:cNvSpPr/>
            <p:nvPr/>
          </p:nvSpPr>
          <p:spPr>
            <a:xfrm>
              <a:off x="3020408" y="3148861"/>
              <a:ext cx="3128823" cy="577214"/>
            </a:xfrm>
            <a:custGeom>
              <a:avLst/>
              <a:gdLst>
                <a:gd name="connsiteX0" fmla="*/ 0 w 3128823"/>
                <a:gd name="connsiteY0" fmla="*/ 0 h 577212"/>
                <a:gd name="connsiteX1" fmla="*/ 2840217 w 3128823"/>
                <a:gd name="connsiteY1" fmla="*/ 0 h 577212"/>
                <a:gd name="connsiteX2" fmla="*/ 3128823 w 3128823"/>
                <a:gd name="connsiteY2" fmla="*/ 288606 h 577212"/>
                <a:gd name="connsiteX3" fmla="*/ 2840217 w 3128823"/>
                <a:gd name="connsiteY3" fmla="*/ 577212 h 577212"/>
                <a:gd name="connsiteX4" fmla="*/ 0 w 3128823"/>
                <a:gd name="connsiteY4" fmla="*/ 577212 h 577212"/>
                <a:gd name="connsiteX5" fmla="*/ 0 w 3128823"/>
                <a:gd name="connsiteY5" fmla="*/ 0 h 57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8823" h="577212">
                  <a:moveTo>
                    <a:pt x="3128823" y="577211"/>
                  </a:moveTo>
                  <a:lnTo>
                    <a:pt x="288606" y="577211"/>
                  </a:lnTo>
                  <a:lnTo>
                    <a:pt x="0" y="288606"/>
                  </a:lnTo>
                  <a:lnTo>
                    <a:pt x="288606" y="1"/>
                  </a:lnTo>
                  <a:lnTo>
                    <a:pt x="3128823" y="1"/>
                  </a:lnTo>
                  <a:lnTo>
                    <a:pt x="3128823" y="57721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8838" tIns="83821" rIns="156464" bIns="83821" numCol="1" spcCol="1270" anchor="ctr" anchorCtr="0">
              <a:noAutofit/>
            </a:bodyPr>
            <a:lstStyle/>
            <a:p>
              <a:pPr marL="0" lvl="0" indent="0" algn="ctr" defTabSz="977900">
                <a:lnSpc>
                  <a:spcPct val="90000"/>
                </a:lnSpc>
                <a:spcBef>
                  <a:spcPct val="0"/>
                </a:spcBef>
                <a:spcAft>
                  <a:spcPct val="35000"/>
                </a:spcAft>
                <a:buNone/>
              </a:pPr>
              <a:r>
                <a:rPr lang="en-GB" sz="2200" kern="1200" dirty="0"/>
                <a:t>Austerity</a:t>
              </a:r>
            </a:p>
          </p:txBody>
        </p:sp>
        <p:sp>
          <p:nvSpPr>
            <p:cNvPr id="12" name="Freeform: Shape 11" descr="COVID-19">
              <a:extLst>
                <a:ext uri="{FF2B5EF4-FFF2-40B4-BE49-F238E27FC236}">
                  <a16:creationId xmlns:a16="http://schemas.microsoft.com/office/drawing/2014/main" id="{8AD1DC89-804B-7B5A-D274-6C9B4949EE5B}"/>
                </a:ext>
              </a:extLst>
            </p:cNvPr>
            <p:cNvSpPr/>
            <p:nvPr/>
          </p:nvSpPr>
          <p:spPr>
            <a:xfrm>
              <a:off x="3020408" y="3898376"/>
              <a:ext cx="3128823" cy="577213"/>
            </a:xfrm>
            <a:custGeom>
              <a:avLst/>
              <a:gdLst>
                <a:gd name="connsiteX0" fmla="*/ 0 w 3128823"/>
                <a:gd name="connsiteY0" fmla="*/ 0 h 577212"/>
                <a:gd name="connsiteX1" fmla="*/ 2840217 w 3128823"/>
                <a:gd name="connsiteY1" fmla="*/ 0 h 577212"/>
                <a:gd name="connsiteX2" fmla="*/ 3128823 w 3128823"/>
                <a:gd name="connsiteY2" fmla="*/ 288606 h 577212"/>
                <a:gd name="connsiteX3" fmla="*/ 2840217 w 3128823"/>
                <a:gd name="connsiteY3" fmla="*/ 577212 h 577212"/>
                <a:gd name="connsiteX4" fmla="*/ 0 w 3128823"/>
                <a:gd name="connsiteY4" fmla="*/ 577212 h 577212"/>
                <a:gd name="connsiteX5" fmla="*/ 0 w 3128823"/>
                <a:gd name="connsiteY5" fmla="*/ 0 h 57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8823" h="577212">
                  <a:moveTo>
                    <a:pt x="3128823" y="577211"/>
                  </a:moveTo>
                  <a:lnTo>
                    <a:pt x="288606" y="577211"/>
                  </a:lnTo>
                  <a:lnTo>
                    <a:pt x="0" y="288606"/>
                  </a:lnTo>
                  <a:lnTo>
                    <a:pt x="288606" y="1"/>
                  </a:lnTo>
                  <a:lnTo>
                    <a:pt x="3128823" y="1"/>
                  </a:lnTo>
                  <a:lnTo>
                    <a:pt x="3128823" y="57721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8838" tIns="83820" rIns="156464" bIns="83821" numCol="1" spcCol="1270" anchor="ctr" anchorCtr="0">
              <a:noAutofit/>
            </a:bodyPr>
            <a:lstStyle/>
            <a:p>
              <a:pPr marL="0" lvl="0" indent="0" algn="ctr" defTabSz="977900">
                <a:lnSpc>
                  <a:spcPct val="90000"/>
                </a:lnSpc>
                <a:spcBef>
                  <a:spcPct val="0"/>
                </a:spcBef>
                <a:spcAft>
                  <a:spcPct val="35000"/>
                </a:spcAft>
                <a:buNone/>
              </a:pPr>
              <a:r>
                <a:rPr lang="en-GB" sz="2200" kern="1200" dirty="0"/>
                <a:t>COVID-19</a:t>
              </a:r>
            </a:p>
          </p:txBody>
        </p:sp>
        <p:sp>
          <p:nvSpPr>
            <p:cNvPr id="16" name="Freeform: Shape 15" descr="Cost of Living Crisis">
              <a:extLst>
                <a:ext uri="{FF2B5EF4-FFF2-40B4-BE49-F238E27FC236}">
                  <a16:creationId xmlns:a16="http://schemas.microsoft.com/office/drawing/2014/main" id="{51AF8877-C231-6F8E-2B22-740071EBEA37}"/>
                </a:ext>
              </a:extLst>
            </p:cNvPr>
            <p:cNvSpPr/>
            <p:nvPr/>
          </p:nvSpPr>
          <p:spPr>
            <a:xfrm>
              <a:off x="3020408" y="4647890"/>
              <a:ext cx="3128823" cy="577213"/>
            </a:xfrm>
            <a:custGeom>
              <a:avLst/>
              <a:gdLst>
                <a:gd name="connsiteX0" fmla="*/ 0 w 3128823"/>
                <a:gd name="connsiteY0" fmla="*/ 0 h 577212"/>
                <a:gd name="connsiteX1" fmla="*/ 2840217 w 3128823"/>
                <a:gd name="connsiteY1" fmla="*/ 0 h 577212"/>
                <a:gd name="connsiteX2" fmla="*/ 3128823 w 3128823"/>
                <a:gd name="connsiteY2" fmla="*/ 288606 h 577212"/>
                <a:gd name="connsiteX3" fmla="*/ 2840217 w 3128823"/>
                <a:gd name="connsiteY3" fmla="*/ 577212 h 577212"/>
                <a:gd name="connsiteX4" fmla="*/ 0 w 3128823"/>
                <a:gd name="connsiteY4" fmla="*/ 577212 h 577212"/>
                <a:gd name="connsiteX5" fmla="*/ 0 w 3128823"/>
                <a:gd name="connsiteY5" fmla="*/ 0 h 57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8823" h="577212">
                  <a:moveTo>
                    <a:pt x="3128823" y="577211"/>
                  </a:moveTo>
                  <a:lnTo>
                    <a:pt x="288606" y="577211"/>
                  </a:lnTo>
                  <a:lnTo>
                    <a:pt x="0" y="288606"/>
                  </a:lnTo>
                  <a:lnTo>
                    <a:pt x="288606" y="1"/>
                  </a:lnTo>
                  <a:lnTo>
                    <a:pt x="3128823" y="1"/>
                  </a:lnTo>
                  <a:lnTo>
                    <a:pt x="3128823" y="57721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8838" tIns="83821" rIns="156464" bIns="83820" numCol="1" spcCol="1270" anchor="ctr" anchorCtr="0">
              <a:noAutofit/>
            </a:bodyPr>
            <a:lstStyle/>
            <a:p>
              <a:pPr marL="0" lvl="0" indent="0" algn="ctr" defTabSz="977900">
                <a:lnSpc>
                  <a:spcPct val="90000"/>
                </a:lnSpc>
                <a:spcBef>
                  <a:spcPct val="0"/>
                </a:spcBef>
                <a:spcAft>
                  <a:spcPct val="35000"/>
                </a:spcAft>
                <a:buNone/>
              </a:pPr>
              <a:r>
                <a:rPr lang="en-GB" sz="2200" kern="1200" dirty="0"/>
                <a:t>Cost of Living Crisis</a:t>
              </a:r>
            </a:p>
          </p:txBody>
        </p:sp>
        <p:sp>
          <p:nvSpPr>
            <p:cNvPr id="8" name="Rectangle 7">
              <a:extLst>
                <a:ext uri="{FF2B5EF4-FFF2-40B4-BE49-F238E27FC236}">
                  <a16:creationId xmlns:a16="http://schemas.microsoft.com/office/drawing/2014/main" id="{5AAA36E2-E6F2-7725-4DAA-C4E5B958D506}"/>
                </a:ext>
                <a:ext uri="{C183D7F6-B498-43B3-948B-1728B52AA6E4}">
                  <adec:decorative xmlns:adec="http://schemas.microsoft.com/office/drawing/2017/decorative" val="1"/>
                </a:ext>
              </a:extLst>
            </p:cNvPr>
            <p:cNvSpPr/>
            <p:nvPr/>
          </p:nvSpPr>
          <p:spPr>
            <a:xfrm>
              <a:off x="2088018" y="3148758"/>
              <a:ext cx="4704997" cy="2076450"/>
            </a:xfrm>
            <a:prstGeom prst="rect">
              <a:avLst/>
            </a:prstGeom>
            <a:ln>
              <a:noFill/>
            </a:ln>
          </p:spPr>
        </p:sp>
        <p:sp>
          <p:nvSpPr>
            <p:cNvPr id="10" name="Oval 9">
              <a:extLst>
                <a:ext uri="{FF2B5EF4-FFF2-40B4-BE49-F238E27FC236}">
                  <a16:creationId xmlns:a16="http://schemas.microsoft.com/office/drawing/2014/main" id="{92E28C7F-1CEF-9B09-E1B2-F24ABF5C4CED}"/>
                </a:ext>
                <a:ext uri="{C183D7F6-B498-43B3-948B-1728B52AA6E4}">
                  <adec:decorative xmlns:adec="http://schemas.microsoft.com/office/drawing/2017/decorative" val="1"/>
                </a:ext>
              </a:extLst>
            </p:cNvPr>
            <p:cNvSpPr/>
            <p:nvPr/>
          </p:nvSpPr>
          <p:spPr>
            <a:xfrm>
              <a:off x="2731801" y="3148862"/>
              <a:ext cx="577212" cy="577212"/>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Oval 14">
              <a:extLst>
                <a:ext uri="{FF2B5EF4-FFF2-40B4-BE49-F238E27FC236}">
                  <a16:creationId xmlns:a16="http://schemas.microsoft.com/office/drawing/2014/main" id="{93402AC1-FDAA-0F31-783F-8BE18BAAFFA3}"/>
                </a:ext>
                <a:ext uri="{C183D7F6-B498-43B3-948B-1728B52AA6E4}">
                  <adec:decorative xmlns:adec="http://schemas.microsoft.com/office/drawing/2017/decorative" val="1"/>
                </a:ext>
              </a:extLst>
            </p:cNvPr>
            <p:cNvSpPr/>
            <p:nvPr/>
          </p:nvSpPr>
          <p:spPr>
            <a:xfrm>
              <a:off x="2731801" y="3898376"/>
              <a:ext cx="577212" cy="577212"/>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Oval 16">
              <a:extLst>
                <a:ext uri="{FF2B5EF4-FFF2-40B4-BE49-F238E27FC236}">
                  <a16:creationId xmlns:a16="http://schemas.microsoft.com/office/drawing/2014/main" id="{2D832D73-8848-8917-4BDF-2D0147C689CE}"/>
                </a:ext>
                <a:ext uri="{C183D7F6-B498-43B3-948B-1728B52AA6E4}">
                  <adec:decorative xmlns:adec="http://schemas.microsoft.com/office/drawing/2017/decorative" val="1"/>
                </a:ext>
              </a:extLst>
            </p:cNvPr>
            <p:cNvSpPr/>
            <p:nvPr/>
          </p:nvSpPr>
          <p:spPr>
            <a:xfrm>
              <a:off x="2731801" y="4647891"/>
              <a:ext cx="577212" cy="577212"/>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7" name="Graphic 6">
              <a:extLst>
                <a:ext uri="{FF2B5EF4-FFF2-40B4-BE49-F238E27FC236}">
                  <a16:creationId xmlns:a16="http://schemas.microsoft.com/office/drawing/2014/main" id="{32344682-5A81-7E28-9D02-407E0E16358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07672" y="3202546"/>
              <a:ext cx="432000" cy="432000"/>
            </a:xfrm>
            <a:prstGeom prst="rect">
              <a:avLst/>
            </a:prstGeom>
          </p:spPr>
        </p:pic>
        <p:pic>
          <p:nvPicPr>
            <p:cNvPr id="11" name="Graphic 10">
              <a:extLst>
                <a:ext uri="{FF2B5EF4-FFF2-40B4-BE49-F238E27FC236}">
                  <a16:creationId xmlns:a16="http://schemas.microsoft.com/office/drawing/2014/main" id="{887D8C98-C559-CA44-B079-5C64B10324E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29777" y="3993162"/>
              <a:ext cx="396000" cy="396000"/>
            </a:xfrm>
            <a:prstGeom prst="rect">
              <a:avLst/>
            </a:prstGeom>
          </p:spPr>
        </p:pic>
        <p:pic>
          <p:nvPicPr>
            <p:cNvPr id="13" name="Graphic 12">
              <a:extLst>
                <a:ext uri="{FF2B5EF4-FFF2-40B4-BE49-F238E27FC236}">
                  <a16:creationId xmlns:a16="http://schemas.microsoft.com/office/drawing/2014/main" id="{7EF35739-D029-7188-E60A-A894CF17D25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07672" y="4712525"/>
              <a:ext cx="432000" cy="432000"/>
            </a:xfrm>
            <a:prstGeom prst="rect">
              <a:avLst/>
            </a:prstGeom>
          </p:spPr>
        </p:pic>
      </p:grpSp>
    </p:spTree>
    <p:extLst>
      <p:ext uri="{BB962C8B-B14F-4D97-AF65-F5344CB8AC3E}">
        <p14:creationId xmlns:p14="http://schemas.microsoft.com/office/powerpoint/2010/main" val="311301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sz="3000" dirty="0"/>
              <a:t>Prof. Sir Michael Marmot: recent trends</a:t>
            </a:r>
          </a:p>
        </p:txBody>
      </p:sp>
      <p:sp>
        <p:nvSpPr>
          <p:cNvPr id="3" name="Content Placeholder 2"/>
          <p:cNvSpPr>
            <a:spLocks noGrp="1"/>
          </p:cNvSpPr>
          <p:nvPr>
            <p:ph idx="1"/>
          </p:nvPr>
        </p:nvSpPr>
        <p:spPr>
          <a:xfrm>
            <a:off x="457200" y="1250577"/>
            <a:ext cx="8330688" cy="4504180"/>
          </a:xfrm>
        </p:spPr>
        <p:txBody>
          <a:bodyPr>
            <a:normAutofit/>
          </a:bodyPr>
          <a:lstStyle/>
          <a:p>
            <a:pPr algn="just">
              <a:lnSpc>
                <a:spcPct val="107000"/>
              </a:lnSpc>
              <a:spcAft>
                <a:spcPts val="800"/>
              </a:spcAft>
            </a:pPr>
            <a:r>
              <a:rPr lang="en-GB" sz="1400" dirty="0">
                <a:ea typeface="Calibri" panose="020F0502020204030204" pitchFamily="34" charset="0"/>
                <a:cs typeface="Times New Roman" panose="02020603050405020304" pitchFamily="18" charset="0"/>
              </a:rPr>
              <a:t>Professor Marmot highlighted several trends relating to care leavers, and those with low incomes more broadly, in the context of these recent challenges. </a:t>
            </a:r>
          </a:p>
          <a:p>
            <a:pPr marL="285750" indent="-285750" algn="just">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Adverse childhood experiences, which are of greater likelihood for children growing up in care, become more common with greater deprivation. </a:t>
            </a:r>
          </a:p>
          <a:p>
            <a:pPr marL="285750" indent="-285750" algn="just">
              <a:lnSpc>
                <a:spcPct val="107000"/>
              </a:lnSpc>
              <a:spcAft>
                <a:spcPts val="800"/>
              </a:spcAft>
              <a:buFont typeface="Arial" panose="020B0604020202020204" pitchFamily="34" charset="0"/>
              <a:buChar char="•"/>
            </a:pPr>
            <a:r>
              <a:rPr lang="en-GB" sz="1400" dirty="0">
                <a:solidFill>
                  <a:schemeClr val="tx2"/>
                </a:solidFill>
                <a:effectLst/>
                <a:ea typeface="Calibri" panose="020F0502020204030204" pitchFamily="34" charset="0"/>
                <a:cs typeface="Times New Roman" panose="02020603050405020304" pitchFamily="18" charset="0"/>
              </a:rPr>
              <a:t>Mental health conditions are </a:t>
            </a:r>
            <a:r>
              <a:rPr lang="en-GB" sz="1400" dirty="0">
                <a:solidFill>
                  <a:schemeClr val="tx2"/>
                </a:solidFill>
                <a:ea typeface="Calibri" panose="020F0502020204030204" pitchFamily="34" charset="0"/>
                <a:cs typeface="Times New Roman" panose="02020603050405020304" pitchFamily="18" charset="0"/>
              </a:rPr>
              <a:t>more common in </a:t>
            </a:r>
            <a:r>
              <a:rPr lang="en-GB" sz="1400" dirty="0">
                <a:solidFill>
                  <a:schemeClr val="tx2"/>
                </a:solidFill>
                <a:effectLst/>
                <a:ea typeface="Calibri" panose="020F0502020204030204" pitchFamily="34" charset="0"/>
                <a:cs typeface="Times New Roman" panose="02020603050405020304" pitchFamily="18" charset="0"/>
              </a:rPr>
              <a:t>those with adverse child experiences and more likely for those growing up in care. </a:t>
            </a:r>
          </a:p>
          <a:p>
            <a:pPr marL="285750" indent="-285750" algn="just">
              <a:lnSpc>
                <a:spcPct val="107000"/>
              </a:lnSpc>
              <a:spcAft>
                <a:spcPts val="800"/>
              </a:spcAft>
              <a:buFont typeface="Arial" panose="020B0604020202020204" pitchFamily="34" charset="0"/>
              <a:buChar char="•"/>
            </a:pPr>
            <a:r>
              <a:rPr lang="en-GB" sz="1400" dirty="0">
                <a:solidFill>
                  <a:schemeClr val="tx2"/>
                </a:solidFill>
                <a:effectLst/>
                <a:ea typeface="Calibri" panose="020F0502020204030204" pitchFamily="34" charset="0"/>
                <a:cs typeface="Times New Roman" panose="02020603050405020304" pitchFamily="18" charset="0"/>
              </a:rPr>
              <a:t>Falling behind with payments is much more likely for those with a mental health condition.</a:t>
            </a:r>
            <a:endParaRPr lang="en-GB" sz="1400" dirty="0">
              <a:solidFill>
                <a:schemeClr val="tx2"/>
              </a:solidFill>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sz="1400" dirty="0">
                <a:effectLst/>
                <a:ea typeface="Calibri" panose="020F0502020204030204" pitchFamily="34" charset="0"/>
                <a:cs typeface="Times New Roman" panose="02020603050405020304" pitchFamily="18" charset="0"/>
              </a:rPr>
              <a:t>Those in non-parental care are significantly less likely to be employed, and more likely to be unemployed in their 20s, 30s and 40s, with this being especially true for those in residential care. </a:t>
            </a:r>
          </a:p>
          <a:p>
            <a:pPr marL="285750" indent="-285750" algn="just">
              <a:lnSpc>
                <a:spcPct val="107000"/>
              </a:lnSpc>
              <a:spcAft>
                <a:spcPts val="800"/>
              </a:spcAft>
              <a:buFont typeface="Arial" panose="020B0604020202020204" pitchFamily="34" charset="0"/>
              <a:buChar char="•"/>
            </a:pPr>
            <a:endParaRPr lang="en-GB" sz="1500" dirty="0">
              <a:effectLst/>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
        <p:nvSpPr>
          <p:cNvPr id="6" name="TextBox 5">
            <a:extLst>
              <a:ext uri="{FF2B5EF4-FFF2-40B4-BE49-F238E27FC236}">
                <a16:creationId xmlns:a16="http://schemas.microsoft.com/office/drawing/2014/main" id="{28DAC169-56EC-2CC5-94B5-4F205C4E252F}"/>
              </a:ext>
            </a:extLst>
          </p:cNvPr>
          <p:cNvSpPr txBox="1"/>
          <p:nvPr/>
        </p:nvSpPr>
        <p:spPr>
          <a:xfrm>
            <a:off x="457200" y="4199730"/>
            <a:ext cx="6815271" cy="189333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GB" sz="1400" dirty="0">
                <a:solidFill>
                  <a:schemeClr val="tx2"/>
                </a:solidFill>
                <a:effectLst/>
                <a:ea typeface="Calibri" panose="020F0502020204030204" pitchFamily="34" charset="0"/>
                <a:cs typeface="Times New Roman" panose="02020603050405020304" pitchFamily="18" charset="0"/>
              </a:rPr>
              <a:t>Care leavers are more likely to report they are struggling to cope financially compared to young people in the general population. </a:t>
            </a:r>
          </a:p>
          <a:p>
            <a:pPr marL="285750" indent="-285750" algn="just">
              <a:lnSpc>
                <a:spcPct val="107000"/>
              </a:lnSpc>
              <a:spcAft>
                <a:spcPts val="800"/>
              </a:spcAft>
              <a:buFont typeface="Arial" panose="020B0604020202020204" pitchFamily="34" charset="0"/>
              <a:buChar char="•"/>
            </a:pPr>
            <a:r>
              <a:rPr lang="en-GB" sz="1400" dirty="0">
                <a:solidFill>
                  <a:schemeClr val="tx2"/>
                </a:solidFill>
                <a:effectLst/>
                <a:ea typeface="Calibri" panose="020F0502020204030204" pitchFamily="34" charset="0"/>
                <a:cs typeface="Times New Roman" panose="02020603050405020304" pitchFamily="18" charset="0"/>
              </a:rPr>
              <a:t>The COVID-19 pandemic exposed inequalities in society and amplified them, both in terms of health and income distribution. </a:t>
            </a:r>
          </a:p>
          <a:p>
            <a:pPr marL="285750" indent="-285750" algn="just">
              <a:lnSpc>
                <a:spcPct val="107000"/>
              </a:lnSpc>
              <a:spcAft>
                <a:spcPts val="800"/>
              </a:spcAft>
              <a:buFont typeface="Arial" panose="020B0604020202020204" pitchFamily="34" charset="0"/>
              <a:buChar char="•"/>
            </a:pPr>
            <a:r>
              <a:rPr lang="en-GB" sz="1400" dirty="0">
                <a:solidFill>
                  <a:schemeClr val="tx2"/>
                </a:solidFill>
                <a:effectLst/>
                <a:ea typeface="Calibri" panose="020F0502020204030204" pitchFamily="34" charset="0"/>
                <a:cs typeface="Times New Roman" panose="02020603050405020304" pitchFamily="18" charset="0"/>
              </a:rPr>
              <a:t>During the recent cost of living crisis, the least well off have been the most impacted by inflation, as energy and food, which have experienced high inflation, make up a greater proportion of spending for that group.</a:t>
            </a:r>
          </a:p>
        </p:txBody>
      </p:sp>
    </p:spTree>
    <p:extLst>
      <p:ext uri="{BB962C8B-B14F-4D97-AF65-F5344CB8AC3E}">
        <p14:creationId xmlns:p14="http://schemas.microsoft.com/office/powerpoint/2010/main" val="41784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sz="3000" dirty="0"/>
              <a:t>Prof. Sir Michael Marmot: Income and health inequalities</a:t>
            </a:r>
          </a:p>
        </p:txBody>
      </p:sp>
      <p:sp>
        <p:nvSpPr>
          <p:cNvPr id="3" name="Content Placeholder 2"/>
          <p:cNvSpPr>
            <a:spLocks noGrp="1"/>
          </p:cNvSpPr>
          <p:nvPr>
            <p:ph idx="1"/>
          </p:nvPr>
        </p:nvSpPr>
        <p:spPr>
          <a:xfrm>
            <a:off x="457200" y="1417638"/>
            <a:ext cx="8447518" cy="4705256"/>
          </a:xfrm>
        </p:spPr>
        <p:txBody>
          <a:bodyPr>
            <a:normAutofit/>
          </a:bodyPr>
          <a:lstStyle/>
          <a:p>
            <a:pPr algn="just">
              <a:lnSpc>
                <a:spcPct val="107000"/>
              </a:lnSpc>
              <a:spcAft>
                <a:spcPts val="800"/>
              </a:spcAft>
            </a:pPr>
            <a:r>
              <a:rPr lang="en-GB" sz="1800" dirty="0">
                <a:ea typeface="Calibri" panose="020F0502020204030204" pitchFamily="34" charset="0"/>
                <a:cs typeface="Times New Roman" panose="02020603050405020304" pitchFamily="18" charset="0"/>
              </a:rPr>
              <a:t>Income relates to several of the six Marmot principles for reducing health inequalities set out in </a:t>
            </a:r>
            <a:r>
              <a:rPr lang="en-GB" sz="1800" dirty="0">
                <a:ea typeface="Calibri" panose="020F0502020204030204" pitchFamily="34" charset="0"/>
                <a:cs typeface="Times New Roman" panose="02020603050405020304" pitchFamily="18" charset="0"/>
                <a:hlinkClick r:id="rId2"/>
              </a:rPr>
              <a:t>Fair Society, Healthy Lives </a:t>
            </a:r>
            <a:r>
              <a:rPr lang="en-GB" sz="1800" dirty="0">
                <a:ea typeface="Calibri" panose="020F0502020204030204" pitchFamily="34" charset="0"/>
                <a:cs typeface="Times New Roman" panose="02020603050405020304" pitchFamily="18" charset="0"/>
              </a:rPr>
              <a:t>(The Marmot Review, </a:t>
            </a:r>
            <a:r>
              <a:rPr lang="en-GB" sz="1800" dirty="0">
                <a:solidFill>
                  <a:schemeClr val="tx2"/>
                </a:solidFill>
                <a:ea typeface="Calibri" panose="020F0502020204030204" pitchFamily="34" charset="0"/>
                <a:cs typeface="Times New Roman" panose="02020603050405020304" pitchFamily="18" charset="0"/>
              </a:rPr>
              <a:t>2010</a:t>
            </a:r>
            <a:r>
              <a:rPr lang="en-GB" sz="1800" dirty="0">
                <a:ea typeface="Calibri" panose="020F0502020204030204" pitchFamily="34" charset="0"/>
                <a:cs typeface="Times New Roman" panose="02020603050405020304" pitchFamily="18" charset="0"/>
              </a:rPr>
              <a:t>)</a:t>
            </a:r>
          </a:p>
          <a:p>
            <a:pPr algn="just">
              <a:lnSpc>
                <a:spcPct val="107000"/>
              </a:lnSpc>
              <a:spcAft>
                <a:spcPts val="800"/>
              </a:spcAft>
            </a:pPr>
            <a:endParaRPr lang="en-GB" sz="18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
        <p:nvSpPr>
          <p:cNvPr id="18" name="Hexagon 17" descr="Give every child the best start in life&#10;">
            <a:extLst>
              <a:ext uri="{FF2B5EF4-FFF2-40B4-BE49-F238E27FC236}">
                <a16:creationId xmlns:a16="http://schemas.microsoft.com/office/drawing/2014/main" id="{57A8DEA5-3829-C13C-BEF7-D778180FE9BC}"/>
              </a:ext>
            </a:extLst>
          </p:cNvPr>
          <p:cNvSpPr/>
          <p:nvPr/>
        </p:nvSpPr>
        <p:spPr>
          <a:xfrm>
            <a:off x="560292" y="2251736"/>
            <a:ext cx="1582272" cy="1329438"/>
          </a:xfrm>
          <a:prstGeom prst="hex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000" b="1" dirty="0"/>
              <a:t>Give every child the best start in life</a:t>
            </a:r>
          </a:p>
        </p:txBody>
      </p:sp>
      <p:sp>
        <p:nvSpPr>
          <p:cNvPr id="9" name="Hexagon 8" descr="Enable all children, young people and adults to maximise their capabilities and have control over their lives">
            <a:extLst>
              <a:ext uri="{FF2B5EF4-FFF2-40B4-BE49-F238E27FC236}">
                <a16:creationId xmlns:a16="http://schemas.microsoft.com/office/drawing/2014/main" id="{DEEBD887-DB3E-D5F0-7D35-5839CE18C143}"/>
              </a:ext>
            </a:extLst>
          </p:cNvPr>
          <p:cNvSpPr/>
          <p:nvPr/>
        </p:nvSpPr>
        <p:spPr>
          <a:xfrm>
            <a:off x="1869140" y="2943350"/>
            <a:ext cx="1582272" cy="1329438"/>
          </a:xfrm>
          <a:prstGeom prst="hexagon">
            <a:avLst/>
          </a:prstGeom>
        </p:spPr>
        <p:style>
          <a:lnRef idx="2">
            <a:schemeClr val="accent3"/>
          </a:lnRef>
          <a:fillRef idx="1">
            <a:schemeClr val="lt1"/>
          </a:fillRef>
          <a:effectRef idx="0">
            <a:schemeClr val="accent3"/>
          </a:effectRef>
          <a:fontRef idx="minor">
            <a:schemeClr val="dk1"/>
          </a:fontRef>
        </p:style>
        <p:txBody>
          <a:bodyPr wrap="square" lIns="36000" rIns="36000" rtlCol="0" anchor="ctr"/>
          <a:lstStyle/>
          <a:p>
            <a:pPr algn="ctr"/>
            <a:r>
              <a:rPr lang="en-GB" sz="1000" b="1" dirty="0"/>
              <a:t>Enable all children, young people and adults to maximise their capabilities and have control over their lives</a:t>
            </a:r>
          </a:p>
        </p:txBody>
      </p:sp>
      <p:sp>
        <p:nvSpPr>
          <p:cNvPr id="20" name="Hexagon 19" descr="Create fair employment and good work for all&#10;">
            <a:extLst>
              <a:ext uri="{FF2B5EF4-FFF2-40B4-BE49-F238E27FC236}">
                <a16:creationId xmlns:a16="http://schemas.microsoft.com/office/drawing/2014/main" id="{8E81BA60-6DA2-F14A-2DEF-D38AA121995A}"/>
              </a:ext>
            </a:extLst>
          </p:cNvPr>
          <p:cNvSpPr/>
          <p:nvPr/>
        </p:nvSpPr>
        <p:spPr>
          <a:xfrm>
            <a:off x="3177986" y="2251736"/>
            <a:ext cx="1582272" cy="1329438"/>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000" b="1" dirty="0"/>
              <a:t>Create fair employment and good work for all</a:t>
            </a:r>
          </a:p>
        </p:txBody>
      </p:sp>
      <p:sp>
        <p:nvSpPr>
          <p:cNvPr id="19" name="Hexagon 18" descr="Ensure healthy standard of living for all&#10;">
            <a:extLst>
              <a:ext uri="{FF2B5EF4-FFF2-40B4-BE49-F238E27FC236}">
                <a16:creationId xmlns:a16="http://schemas.microsoft.com/office/drawing/2014/main" id="{54FB056F-0ED8-DEB0-3053-1034F2E7C443}"/>
              </a:ext>
            </a:extLst>
          </p:cNvPr>
          <p:cNvSpPr/>
          <p:nvPr/>
        </p:nvSpPr>
        <p:spPr>
          <a:xfrm>
            <a:off x="4486834" y="2943350"/>
            <a:ext cx="1582272" cy="1329438"/>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00" b="1" dirty="0"/>
              <a:t>Ensure healthy standard of living for all</a:t>
            </a:r>
          </a:p>
        </p:txBody>
      </p:sp>
      <p:sp>
        <p:nvSpPr>
          <p:cNvPr id="22" name="Hexagon 21" descr="Create and develop healthy and sustainable places and communities">
            <a:extLst>
              <a:ext uri="{FF2B5EF4-FFF2-40B4-BE49-F238E27FC236}">
                <a16:creationId xmlns:a16="http://schemas.microsoft.com/office/drawing/2014/main" id="{07108965-56DD-DFC8-6A56-9AB04E394B81}"/>
              </a:ext>
            </a:extLst>
          </p:cNvPr>
          <p:cNvSpPr/>
          <p:nvPr/>
        </p:nvSpPr>
        <p:spPr>
          <a:xfrm>
            <a:off x="5795680" y="2267985"/>
            <a:ext cx="1582272" cy="1329438"/>
          </a:xfrm>
          <a:prstGeom prst="hex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b="1" dirty="0"/>
              <a:t>Create and develop healthy and sustainable places and communities</a:t>
            </a:r>
          </a:p>
        </p:txBody>
      </p:sp>
      <p:sp>
        <p:nvSpPr>
          <p:cNvPr id="21" name="Hexagon 20" descr="Strengthen the role and impact of ill-health prevention&#10;">
            <a:extLst>
              <a:ext uri="{FF2B5EF4-FFF2-40B4-BE49-F238E27FC236}">
                <a16:creationId xmlns:a16="http://schemas.microsoft.com/office/drawing/2014/main" id="{0B5C4F65-B0B6-AC54-3BDA-95E19647E174}"/>
              </a:ext>
            </a:extLst>
          </p:cNvPr>
          <p:cNvSpPr/>
          <p:nvPr/>
        </p:nvSpPr>
        <p:spPr>
          <a:xfrm>
            <a:off x="7104528" y="2959599"/>
            <a:ext cx="1582272" cy="1329438"/>
          </a:xfrm>
          <a:prstGeom prst="hexagon">
            <a:avLst/>
          </a:prstGeom>
          <a:ln>
            <a:solidFill>
              <a:schemeClr val="tx2">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000" b="1" dirty="0"/>
              <a:t>Strengthen the role and impact of ill-health prevention</a:t>
            </a:r>
          </a:p>
        </p:txBody>
      </p:sp>
      <p:sp>
        <p:nvSpPr>
          <p:cNvPr id="6" name="TextBox 5">
            <a:extLst>
              <a:ext uri="{FF2B5EF4-FFF2-40B4-BE49-F238E27FC236}">
                <a16:creationId xmlns:a16="http://schemas.microsoft.com/office/drawing/2014/main" id="{57CD213B-BF05-AC46-6C71-DCCBD5D40558}"/>
              </a:ext>
            </a:extLst>
          </p:cNvPr>
          <p:cNvSpPr txBox="1"/>
          <p:nvPr/>
        </p:nvSpPr>
        <p:spPr>
          <a:xfrm>
            <a:off x="457200" y="4598533"/>
            <a:ext cx="4572000" cy="365869"/>
          </a:xfrm>
          <a:prstGeom prst="rect">
            <a:avLst/>
          </a:prstGeom>
          <a:noFill/>
        </p:spPr>
        <p:txBody>
          <a:bodyPr wrap="square">
            <a:spAutoFit/>
          </a:bodyPr>
          <a:lstStyle/>
          <a:p>
            <a:pPr algn="just">
              <a:lnSpc>
                <a:spcPct val="107000"/>
              </a:lnSpc>
              <a:spcBef>
                <a:spcPts val="0"/>
              </a:spcBef>
              <a:spcAft>
                <a:spcPts val="800"/>
              </a:spcAft>
            </a:pPr>
            <a:r>
              <a:rPr lang="en-GB" sz="1800" dirty="0">
                <a:ea typeface="Calibri" panose="020F0502020204030204" pitchFamily="34" charset="0"/>
                <a:cs typeface="Times New Roman" panose="02020603050405020304" pitchFamily="18" charset="0"/>
              </a:rPr>
              <a:t>Prof. Marmot concluded, stating:</a:t>
            </a:r>
          </a:p>
        </p:txBody>
      </p:sp>
      <p:sp>
        <p:nvSpPr>
          <p:cNvPr id="25" name="Rectangle 24">
            <a:extLst>
              <a:ext uri="{FF2B5EF4-FFF2-40B4-BE49-F238E27FC236}">
                <a16:creationId xmlns:a16="http://schemas.microsoft.com/office/drawing/2014/main" id="{40A38536-5ADC-B5EA-EDDA-ED4FC550C8D1}"/>
              </a:ext>
            </a:extLst>
          </p:cNvPr>
          <p:cNvSpPr/>
          <p:nvPr/>
        </p:nvSpPr>
        <p:spPr>
          <a:xfrm>
            <a:off x="559290" y="5043161"/>
            <a:ext cx="6961096" cy="576495"/>
          </a:xfrm>
          <a:prstGeom prst="rect">
            <a:avLst/>
          </a:prstGeom>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b="1" dirty="0"/>
              <a:t>“Income is not the only thing that matters, but it surely helps.”</a:t>
            </a:r>
          </a:p>
        </p:txBody>
      </p:sp>
    </p:spTree>
    <p:extLst>
      <p:ext uri="{BB962C8B-B14F-4D97-AF65-F5344CB8AC3E}">
        <p14:creationId xmlns:p14="http://schemas.microsoft.com/office/powerpoint/2010/main" val="393689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Prof. Sir Michael Marmot</a:t>
            </a:r>
          </a:p>
        </p:txBody>
      </p:sp>
      <p:sp>
        <p:nvSpPr>
          <p:cNvPr id="3" name="Content Placeholder 2"/>
          <p:cNvSpPr>
            <a:spLocks noGrp="1"/>
          </p:cNvSpPr>
          <p:nvPr>
            <p:ph idx="1"/>
          </p:nvPr>
        </p:nvSpPr>
        <p:spPr/>
        <p:txBody>
          <a:bodyPr/>
          <a:lstStyle/>
          <a:p>
            <a:pPr marL="342900" indent="-342900" algn="just">
              <a:buClr>
                <a:schemeClr val="accent2"/>
              </a:buClr>
              <a:buFont typeface="+mj-lt"/>
              <a:buAutoNum type="arabicPeriod"/>
            </a:pPr>
            <a:r>
              <a:rPr lang="en-US" sz="1400" b="1" dirty="0">
                <a:solidFill>
                  <a:schemeClr val="accent2"/>
                </a:solidFill>
              </a:rPr>
              <a:t>Do we need better statistical knowledge on income volatility and insecurity; it appears to be a factor that is intensifying these inequalities? </a:t>
            </a:r>
          </a:p>
          <a:p>
            <a:pPr lvl="1" algn="just">
              <a:spcAft>
                <a:spcPts val="1200"/>
              </a:spcAft>
            </a:pPr>
            <a:r>
              <a:rPr lang="en-US" sz="1400" dirty="0">
                <a:solidFill>
                  <a:schemeClr val="tx2"/>
                </a:solidFill>
              </a:rPr>
              <a:t>There is evidence that economic insecurity is bad for health. In the </a:t>
            </a:r>
            <a:r>
              <a:rPr lang="en-GB" sz="1400" dirty="0">
                <a:solidFill>
                  <a:schemeClr val="tx2"/>
                </a:solidFill>
              </a:rPr>
              <a:t>English Longitudinal Study Of Ageing, emphasis is placed on wealth – wealth can provide resilience in the context of income insecurity, as income fluctuations matter less with greater wealth.</a:t>
            </a:r>
          </a:p>
          <a:p>
            <a:pPr marL="342900" indent="-342900" algn="just">
              <a:buClr>
                <a:schemeClr val="accent2"/>
              </a:buClr>
              <a:buFont typeface="+mj-lt"/>
              <a:buAutoNum type="arabicPeriod" startAt="2"/>
            </a:pPr>
            <a:r>
              <a:rPr lang="en-GB" sz="1400" b="1" dirty="0">
                <a:solidFill>
                  <a:schemeClr val="accent2"/>
                </a:solidFill>
              </a:rPr>
              <a:t>There has been a huge growth in expensive debt, with those at the bottom requiring extra income to make ends meet. What can we do as researchers to highlight this crisis?</a:t>
            </a:r>
          </a:p>
          <a:p>
            <a:pPr lvl="1" algn="just"/>
            <a:r>
              <a:rPr lang="en-US" sz="1400" dirty="0">
                <a:solidFill>
                  <a:schemeClr val="tx2"/>
                </a:solidFill>
              </a:rPr>
              <a:t>Policymakers place emphasis on short-term solutions for immediate crises; we need to deal with the long-term problems now and not put them off. We do need urgent solutions to urgent problems, but we also need to address the long-term issues. It is quite possible to make credit available to people at an affordable price quickly, but it ought to be part of a longer-term solution.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Tree>
    <p:extLst>
      <p:ext uri="{BB962C8B-B14F-4D97-AF65-F5344CB8AC3E}">
        <p14:creationId xmlns:p14="http://schemas.microsoft.com/office/powerpoint/2010/main" val="202965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475" y="2067431"/>
            <a:ext cx="6891431" cy="1362075"/>
          </a:xfrm>
        </p:spPr>
        <p:txBody>
          <a:bodyPr>
            <a:normAutofit fontScale="90000"/>
          </a:bodyPr>
          <a:lstStyle/>
          <a:p>
            <a:r>
              <a:rPr lang="en-US" dirty="0"/>
              <a:t>The Basic Income for Care Leavers in Wales Pilot and evaluation</a:t>
            </a:r>
            <a:endParaRPr lang="en-US" dirty="0">
              <a:solidFill>
                <a:schemeClr val="accent3"/>
              </a:solidFill>
            </a:endParaRPr>
          </a:p>
        </p:txBody>
      </p:sp>
      <p:sp>
        <p:nvSpPr>
          <p:cNvPr id="6" name="Subtitle 2">
            <a:extLst>
              <a:ext uri="{FF2B5EF4-FFF2-40B4-BE49-F238E27FC236}">
                <a16:creationId xmlns:a16="http://schemas.microsoft.com/office/drawing/2014/main" id="{DA9F20CC-8691-F685-6F59-B50D8210E78B}"/>
              </a:ext>
            </a:extLst>
          </p:cNvPr>
          <p:cNvSpPr txBox="1">
            <a:spLocks/>
          </p:cNvSpPr>
          <p:nvPr/>
        </p:nvSpPr>
        <p:spPr>
          <a:xfrm>
            <a:off x="1006475" y="3262406"/>
            <a:ext cx="8072674" cy="113016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chemeClr val="tx2"/>
              </a:buClr>
              <a:buFont typeface="Arial"/>
              <a:buNone/>
              <a:defRPr sz="2000" kern="1200">
                <a:solidFill>
                  <a:schemeClr val="accent4"/>
                </a:solidFill>
                <a:latin typeface="+mn-lt"/>
                <a:ea typeface="+mn-ea"/>
                <a:cs typeface="Poppins-Regular"/>
              </a:defRPr>
            </a:lvl1pPr>
            <a:lvl2pPr marL="457200" indent="0" algn="l" defTabSz="457200" rtl="0" eaLnBrk="1" latinLnBrk="0" hangingPunct="1">
              <a:spcBef>
                <a:spcPct val="20000"/>
              </a:spcBef>
              <a:buClr>
                <a:schemeClr val="tx2"/>
              </a:buClr>
              <a:buFont typeface="Arial"/>
              <a:buNone/>
              <a:defRPr sz="1800" kern="1200">
                <a:solidFill>
                  <a:schemeClr val="tx1">
                    <a:tint val="75000"/>
                  </a:schemeClr>
                </a:solidFill>
                <a:latin typeface="+mn-lt"/>
                <a:ea typeface="+mn-ea"/>
                <a:cs typeface="Poppins-Regular"/>
              </a:defRPr>
            </a:lvl2pPr>
            <a:lvl3pPr marL="914400" indent="0" algn="l" defTabSz="457200" rtl="0" eaLnBrk="1" latinLnBrk="0" hangingPunct="1">
              <a:spcBef>
                <a:spcPct val="20000"/>
              </a:spcBef>
              <a:buClr>
                <a:schemeClr val="tx2"/>
              </a:buClr>
              <a:buFont typeface="Arial"/>
              <a:buNone/>
              <a:defRPr sz="1600" kern="1200">
                <a:solidFill>
                  <a:schemeClr val="tx1">
                    <a:tint val="75000"/>
                  </a:schemeClr>
                </a:solidFill>
                <a:latin typeface="+mn-lt"/>
                <a:ea typeface="+mn-ea"/>
                <a:cs typeface="Poppins-Regular"/>
              </a:defRPr>
            </a:lvl3pPr>
            <a:lvl4pPr marL="1371600" indent="0" algn="l" defTabSz="457200" rtl="0" eaLnBrk="1" latinLnBrk="0" hangingPunct="1">
              <a:spcBef>
                <a:spcPct val="20000"/>
              </a:spcBef>
              <a:buClr>
                <a:schemeClr val="tx2"/>
              </a:buClr>
              <a:buFont typeface="Arial"/>
              <a:buNone/>
              <a:defRPr sz="1400" kern="1200">
                <a:solidFill>
                  <a:schemeClr val="tx1">
                    <a:tint val="75000"/>
                  </a:schemeClr>
                </a:solidFill>
                <a:latin typeface="+mn-lt"/>
                <a:ea typeface="+mn-ea"/>
                <a:cs typeface="Poppins-Regular"/>
              </a:defRPr>
            </a:lvl4pPr>
            <a:lvl5pPr marL="1828800" indent="0" algn="l" defTabSz="457200" rtl="0" eaLnBrk="1" latinLnBrk="0" hangingPunct="1">
              <a:spcBef>
                <a:spcPct val="20000"/>
              </a:spcBef>
              <a:buClr>
                <a:schemeClr val="tx2"/>
              </a:buClr>
              <a:buFont typeface="Arial"/>
              <a:buNone/>
              <a:defRPr sz="1400" kern="1200">
                <a:solidFill>
                  <a:schemeClr val="tx1">
                    <a:tint val="75000"/>
                  </a:schemeClr>
                </a:solidFill>
                <a:latin typeface="+mn-lt"/>
                <a:ea typeface="+mn-ea"/>
                <a:cs typeface="Poppins-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600" dirty="0">
                <a:solidFill>
                  <a:schemeClr val="accent3"/>
                </a:solidFill>
              </a:rPr>
              <a:t>Adam Jones and Launa Anderson, Welsh Government</a:t>
            </a:r>
          </a:p>
          <a:p>
            <a:r>
              <a:rPr lang="en-US" sz="1600" dirty="0">
                <a:solidFill>
                  <a:schemeClr val="accent3"/>
                </a:solidFill>
              </a:rPr>
              <a:t>Professor Sally Holland and David Westlake, CASCADE, Cardiff University</a:t>
            </a:r>
          </a:p>
        </p:txBody>
      </p:sp>
    </p:spTree>
    <p:extLst>
      <p:ext uri="{BB962C8B-B14F-4D97-AF65-F5344CB8AC3E}">
        <p14:creationId xmlns:p14="http://schemas.microsoft.com/office/powerpoint/2010/main" val="288773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7849"/>
          </a:xfrm>
        </p:spPr>
        <p:txBody>
          <a:bodyPr>
            <a:normAutofit fontScale="90000"/>
          </a:bodyPr>
          <a:lstStyle/>
          <a:p>
            <a:r>
              <a:rPr lang="en-US" sz="3000" dirty="0"/>
              <a:t>The Basic Income for Care Leavers in Wales Pilot </a:t>
            </a:r>
          </a:p>
        </p:txBody>
      </p:sp>
      <p:sp>
        <p:nvSpPr>
          <p:cNvPr id="3" name="Content Placeholder 2"/>
          <p:cNvSpPr>
            <a:spLocks noGrp="1"/>
          </p:cNvSpPr>
          <p:nvPr>
            <p:ph idx="1"/>
          </p:nvPr>
        </p:nvSpPr>
        <p:spPr>
          <a:xfrm>
            <a:off x="457200" y="1202487"/>
            <a:ext cx="8330688" cy="5105773"/>
          </a:xfrm>
        </p:spPr>
        <p:txBody>
          <a:bodyPr>
            <a:normAutofit/>
          </a:bodyPr>
          <a:lstStyle/>
          <a:p>
            <a:pPr algn="just">
              <a:lnSpc>
                <a:spcPct val="107000"/>
              </a:lnSpc>
              <a:spcAft>
                <a:spcPts val="800"/>
              </a:spcAft>
            </a:pPr>
            <a:r>
              <a:rPr lang="en-GB" sz="1600" b="1" dirty="0">
                <a:effectLst/>
                <a:ea typeface="Calibri" panose="020F0502020204030204" pitchFamily="34" charset="0"/>
                <a:cs typeface="Times New Roman" panose="02020603050405020304" pitchFamily="18" charset="0"/>
                <a:hlinkClick r:id="rId2"/>
              </a:rPr>
              <a:t>Welsh Government officials provided background and context to the pilot, looking at </a:t>
            </a:r>
            <a:r>
              <a:rPr lang="en-GB" sz="1600" b="1" dirty="0">
                <a:solidFill>
                  <a:schemeClr val="accent1"/>
                </a:solidFill>
                <a:effectLst/>
                <a:ea typeface="Calibri" panose="020F0502020204030204" pitchFamily="34" charset="0"/>
                <a:cs typeface="Times New Roman" panose="02020603050405020304" pitchFamily="18" charset="0"/>
                <a:hlinkClick r:id="rId2"/>
              </a:rPr>
              <a:t>its</a:t>
            </a:r>
            <a:r>
              <a:rPr lang="en-GB" sz="1600" b="1" dirty="0">
                <a:effectLst/>
                <a:ea typeface="Calibri" panose="020F0502020204030204" pitchFamily="34" charset="0"/>
                <a:cs typeface="Times New Roman" panose="02020603050405020304" pitchFamily="18" charset="0"/>
                <a:hlinkClick r:id="rId2"/>
              </a:rPr>
              <a:t> design and implementation.</a:t>
            </a:r>
            <a:endParaRPr lang="en-GB" sz="1600" b="1"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GB" sz="1600" dirty="0">
                <a:effectLst/>
                <a:ea typeface="Calibri" panose="020F0502020204030204" pitchFamily="34" charset="0"/>
                <a:cs typeface="Times New Roman" panose="02020603050405020304" pitchFamily="18" charset="0"/>
              </a:rPr>
              <a:t>The pilot is open to care leavers across Wales turning 18 between 1st July 2022 and 30th June 2023. </a:t>
            </a:r>
            <a:r>
              <a:rPr lang="en-GB" sz="1600" b="1" dirty="0">
                <a:effectLst/>
                <a:ea typeface="Calibri" panose="020F0502020204030204" pitchFamily="34" charset="0"/>
                <a:cs typeface="Times New Roman" panose="02020603050405020304" pitchFamily="18" charset="0"/>
              </a:rPr>
              <a:t>The amount paid is £1600 per month, pre-tax for 24 months following their 18th birthday (net £1280).  </a:t>
            </a:r>
            <a:r>
              <a:rPr lang="en-GB" sz="1600" dirty="0">
                <a:effectLst/>
                <a:ea typeface="Calibri" panose="020F0502020204030204" pitchFamily="34" charset="0"/>
                <a:cs typeface="Times New Roman" panose="02020603050405020304" pitchFamily="18" charset="0"/>
              </a:rPr>
              <a:t>The basic income is provided in addition to existing Welsh Government support provided to care leavers, and support in managing finances is also provided. </a:t>
            </a:r>
            <a:r>
              <a:rPr lang="en-GB" sz="1600" b="1" dirty="0">
                <a:effectLst/>
                <a:ea typeface="Calibri" panose="020F0502020204030204" pitchFamily="34" charset="0"/>
                <a:cs typeface="Times New Roman" panose="02020603050405020304" pitchFamily="18" charset="0"/>
              </a:rPr>
              <a:t>Participation in the pilot and the evaluation is voluntary.</a:t>
            </a:r>
          </a:p>
          <a:p>
            <a:pPr algn="just">
              <a:lnSpc>
                <a:spcPct val="107000"/>
              </a:lnSpc>
              <a:spcAft>
                <a:spcPts val="800"/>
              </a:spcAft>
            </a:pPr>
            <a:r>
              <a:rPr lang="en-GB" sz="1600" dirty="0">
                <a:effectLst/>
                <a:ea typeface="Calibri" panose="020F0502020204030204" pitchFamily="34" charset="0"/>
                <a:cs typeface="Times New Roman" panose="02020603050405020304" pitchFamily="18" charset="0"/>
              </a:rPr>
              <a:t>There are </a:t>
            </a:r>
            <a:r>
              <a:rPr lang="en-GB" sz="1600" b="1" dirty="0">
                <a:effectLst/>
                <a:ea typeface="Calibri" panose="020F0502020204030204" pitchFamily="34" charset="0"/>
                <a:cs typeface="Times New Roman" panose="02020603050405020304" pitchFamily="18" charset="0"/>
              </a:rPr>
              <a:t>four key policy design conditions </a:t>
            </a:r>
            <a:r>
              <a:rPr lang="en-GB" sz="1600" dirty="0">
                <a:effectLst/>
                <a:ea typeface="Calibri" panose="020F0502020204030204" pitchFamily="34" charset="0"/>
                <a:cs typeface="Times New Roman" panose="02020603050405020304" pitchFamily="18" charset="0"/>
              </a:rPr>
              <a:t>for the pilot:</a:t>
            </a:r>
          </a:p>
          <a:p>
            <a:pPr marL="285750" indent="-285750" algn="just">
              <a:lnSpc>
                <a:spcPct val="107000"/>
              </a:lnSpc>
              <a:buFont typeface="Arial" panose="020B0604020202020204" pitchFamily="34" charset="0"/>
              <a:buChar char="•"/>
            </a:pPr>
            <a:r>
              <a:rPr lang="en-GB" sz="1600" dirty="0">
                <a:ea typeface="Calibri" panose="020F0502020204030204" pitchFamily="34" charset="0"/>
                <a:cs typeface="Times New Roman" panose="02020603050405020304" pitchFamily="18" charset="0"/>
              </a:rPr>
              <a:t>Make no participant worse off</a:t>
            </a:r>
          </a:p>
          <a:p>
            <a:pPr marL="285750" indent="-285750" algn="just">
              <a:lnSpc>
                <a:spcPct val="107000"/>
              </a:lnSpc>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rPr>
              <a:t>No conditionality on income received</a:t>
            </a:r>
          </a:p>
          <a:p>
            <a:pPr marL="285750" indent="-285750" algn="just">
              <a:lnSpc>
                <a:spcPct val="107000"/>
              </a:lnSpc>
              <a:buFont typeface="Arial" panose="020B0604020202020204" pitchFamily="34" charset="0"/>
              <a:buChar char="•"/>
            </a:pPr>
            <a:r>
              <a:rPr lang="en-GB" sz="1600" dirty="0">
                <a:ea typeface="Calibri" panose="020F0502020204030204" pitchFamily="34" charset="0"/>
                <a:cs typeface="Times New Roman" panose="02020603050405020304" pitchFamily="18" charset="0"/>
              </a:rPr>
              <a:t>Same payment given to everyone</a:t>
            </a:r>
          </a:p>
          <a:p>
            <a:pPr marL="285750" indent="-285750" algn="just">
              <a:lnSpc>
                <a:spcPct val="107000"/>
              </a:lnSpc>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rPr>
              <a:t>No altering the payment midway through the pilot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15</a:t>
            </a:fld>
            <a:endParaRPr lang="en-US" dirty="0"/>
          </a:p>
        </p:txBody>
      </p:sp>
      <p:sp>
        <p:nvSpPr>
          <p:cNvPr id="8" name="TextBox 7">
            <a:extLst>
              <a:ext uri="{FF2B5EF4-FFF2-40B4-BE49-F238E27FC236}">
                <a16:creationId xmlns:a16="http://schemas.microsoft.com/office/drawing/2014/main" id="{EA307552-7F30-D19D-CC71-23AE21521B32}"/>
              </a:ext>
              <a:ext uri="{C183D7F6-B498-43B3-948B-1728B52AA6E4}">
                <adec:decorative xmlns:adec="http://schemas.microsoft.com/office/drawing/2017/decorative" val="0"/>
              </a:ext>
            </a:extLst>
          </p:cNvPr>
          <p:cNvSpPr txBox="1"/>
          <p:nvPr/>
        </p:nvSpPr>
        <p:spPr>
          <a:xfrm>
            <a:off x="457200" y="5380826"/>
            <a:ext cx="6501888" cy="862416"/>
          </a:xfrm>
          <a:prstGeom prst="rect">
            <a:avLst/>
          </a:prstGeom>
          <a:noFill/>
        </p:spPr>
        <p:txBody>
          <a:bodyPr wrap="square">
            <a:spAutoFit/>
          </a:bodyPr>
          <a:lstStyle/>
          <a:p>
            <a:pPr algn="just">
              <a:lnSpc>
                <a:spcPct val="107000"/>
              </a:lnSpc>
              <a:spcAft>
                <a:spcPts val="800"/>
              </a:spcAft>
            </a:pPr>
            <a:r>
              <a:rPr lang="en-GB" sz="1600" dirty="0">
                <a:solidFill>
                  <a:schemeClr val="accent1"/>
                </a:solidFill>
                <a:effectLst/>
                <a:ea typeface="Calibri" panose="020F0502020204030204" pitchFamily="34" charset="0"/>
                <a:cs typeface="Times New Roman" panose="02020603050405020304" pitchFamily="18" charset="0"/>
              </a:rPr>
              <a:t>Officials have worked with care-experienced young people and the children’s social care sector in the development and design of the pilot.</a:t>
            </a:r>
          </a:p>
        </p:txBody>
      </p:sp>
    </p:spTree>
    <p:extLst>
      <p:ext uri="{BB962C8B-B14F-4D97-AF65-F5344CB8AC3E}">
        <p14:creationId xmlns:p14="http://schemas.microsoft.com/office/powerpoint/2010/main" val="2102332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Evaluation of the pilot</a:t>
            </a:r>
          </a:p>
        </p:txBody>
      </p:sp>
      <p:sp>
        <p:nvSpPr>
          <p:cNvPr id="3" name="Content Placeholder 2"/>
          <p:cNvSpPr>
            <a:spLocks noGrp="1"/>
          </p:cNvSpPr>
          <p:nvPr>
            <p:ph idx="1"/>
          </p:nvPr>
        </p:nvSpPr>
        <p:spPr>
          <a:xfrm>
            <a:off x="457200" y="1202487"/>
            <a:ext cx="8330688" cy="5105773"/>
          </a:xfrm>
        </p:spPr>
        <p:txBody>
          <a:bodyPr>
            <a:normAutofit/>
          </a:bodyPr>
          <a:lstStyle/>
          <a:p>
            <a:pPr algn="just">
              <a:lnSpc>
                <a:spcPct val="107000"/>
              </a:lnSpc>
              <a:spcAft>
                <a:spcPts val="800"/>
              </a:spcAft>
            </a:pPr>
            <a:r>
              <a:rPr lang="en-GB" sz="1400" b="1" dirty="0">
                <a:effectLst/>
                <a:ea typeface="Calibri" panose="020F0502020204030204" pitchFamily="34" charset="0"/>
                <a:cs typeface="Times New Roman" panose="02020603050405020304" pitchFamily="18" charset="0"/>
                <a:hlinkClick r:id="rId2"/>
              </a:rPr>
              <a:t>CASCADE </a:t>
            </a:r>
            <a:r>
              <a:rPr lang="en-GB" sz="1400" b="1" dirty="0">
                <a:ea typeface="Calibri" panose="020F0502020204030204" pitchFamily="34" charset="0"/>
                <a:cs typeface="Times New Roman" panose="02020603050405020304" pitchFamily="18" charset="0"/>
                <a:hlinkClick r:id="rId2"/>
              </a:rPr>
              <a:t>(Children’s Social Care Research and Development Centre)</a:t>
            </a:r>
            <a:r>
              <a:rPr lang="en-GB" sz="1400" b="1" dirty="0">
                <a:effectLst/>
                <a:ea typeface="Calibri" panose="020F0502020204030204" pitchFamily="34" charset="0"/>
                <a:cs typeface="Times New Roman" panose="02020603050405020304" pitchFamily="18" charset="0"/>
                <a:hlinkClick r:id="rId2"/>
              </a:rPr>
              <a:t>, a research centre based at Cardiff University, are the appointed evaluators. </a:t>
            </a:r>
            <a:r>
              <a:rPr lang="en-GB" sz="1400" dirty="0">
                <a:ea typeface="Calibri" panose="020F0502020204030204" pitchFamily="34" charset="0"/>
                <a:cs typeface="Times New Roman" panose="02020603050405020304" pitchFamily="18" charset="0"/>
              </a:rPr>
              <a:t>The evaluation team, comprising two principal investigators from CASCADE, were introduced, along with several co-investigators and subject experts from across the UK. </a:t>
            </a:r>
          </a:p>
          <a:p>
            <a:pPr algn="just">
              <a:lnSpc>
                <a:spcPct val="107000"/>
              </a:lnSpc>
            </a:pPr>
            <a:r>
              <a:rPr lang="en-GB" sz="1400" dirty="0">
                <a:ea typeface="Calibri" panose="020F0502020204030204" pitchFamily="34" charset="0"/>
                <a:cs typeface="Times New Roman" panose="02020603050405020304" pitchFamily="18" charset="0"/>
              </a:rPr>
              <a:t>There are four </a:t>
            </a:r>
            <a:r>
              <a:rPr lang="en-GB" sz="1400" b="1" dirty="0">
                <a:ea typeface="Calibri" panose="020F0502020204030204" pitchFamily="34" charset="0"/>
                <a:cs typeface="Times New Roman" panose="02020603050405020304" pitchFamily="18" charset="0"/>
              </a:rPr>
              <a:t>key principles</a:t>
            </a:r>
            <a:r>
              <a:rPr lang="en-GB" sz="1400" dirty="0">
                <a:ea typeface="Calibri" panose="020F0502020204030204" pitchFamily="34" charset="0"/>
                <a:cs typeface="Times New Roman" panose="02020603050405020304" pitchFamily="18" charset="0"/>
              </a:rPr>
              <a:t> for the evaluation:</a:t>
            </a:r>
          </a:p>
          <a:p>
            <a:pPr marL="342900" indent="-342900" algn="just">
              <a:lnSpc>
                <a:spcPct val="107000"/>
              </a:lnSpc>
              <a:buFont typeface="Arial" panose="020B0604020202020204" pitchFamily="34" charset="0"/>
              <a:buChar char="•"/>
            </a:pPr>
            <a:r>
              <a:rPr lang="en-GB" sz="1400" dirty="0">
                <a:ea typeface="Calibri" panose="020F0502020204030204" pitchFamily="34" charset="0"/>
                <a:cs typeface="Times New Roman" panose="02020603050405020304" pitchFamily="18" charset="0"/>
              </a:rPr>
              <a:t>Involving care-experienced young people</a:t>
            </a:r>
          </a:p>
          <a:p>
            <a:pPr marL="342900" indent="-342900" algn="just">
              <a:lnSpc>
                <a:spcPct val="107000"/>
              </a:lnSpc>
              <a:buFont typeface="Arial" panose="020B0604020202020204" pitchFamily="34" charset="0"/>
              <a:buChar char="•"/>
            </a:pPr>
            <a:r>
              <a:rPr lang="en-GB" sz="1400" dirty="0">
                <a:ea typeface="Calibri" panose="020F0502020204030204" pitchFamily="34" charset="0"/>
                <a:cs typeface="Times New Roman" panose="02020603050405020304" pitchFamily="18" charset="0"/>
              </a:rPr>
              <a:t>Testing and developing theory on how the intervention works</a:t>
            </a:r>
          </a:p>
          <a:p>
            <a:pPr marL="342900" indent="-342900" algn="just">
              <a:lnSpc>
                <a:spcPct val="107000"/>
              </a:lnSpc>
              <a:buFont typeface="Arial" panose="020B0604020202020204" pitchFamily="34" charset="0"/>
              <a:buChar char="•"/>
            </a:pPr>
            <a:r>
              <a:rPr lang="en-GB" sz="1400" dirty="0">
                <a:ea typeface="Calibri" panose="020F0502020204030204" pitchFamily="34" charset="0"/>
                <a:cs typeface="Times New Roman" panose="02020603050405020304" pitchFamily="18" charset="0"/>
              </a:rPr>
              <a:t>Using a combination of methods and approaches to build a comprehensive picture that can answer a variety of questions about the pilot</a:t>
            </a:r>
          </a:p>
          <a:p>
            <a:pPr marL="342900" indent="-342900" algn="just">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Laying foundations for long-term impact </a:t>
            </a:r>
          </a:p>
          <a:p>
            <a:pPr marL="342900" indent="-342900" algn="just">
              <a:lnSpc>
                <a:spcPct val="107000"/>
              </a:lnSpc>
              <a:spcAft>
                <a:spcPts val="800"/>
              </a:spcAft>
              <a:buFont typeface="Arial" panose="020B0604020202020204" pitchFamily="34" charset="0"/>
              <a:buChar char="•"/>
            </a:pPr>
            <a:endParaRPr lang="en-GB" sz="1400" dirty="0">
              <a:ea typeface="Calibri" panose="020F0502020204030204" pitchFamily="34" charset="0"/>
              <a:cs typeface="Times New Roman" panose="02020603050405020304" pitchFamily="18" charset="0"/>
            </a:endParaRPr>
          </a:p>
          <a:p>
            <a:pPr algn="just">
              <a:lnSpc>
                <a:spcPct val="107000"/>
              </a:lnSpc>
            </a:pPr>
            <a:endParaRPr lang="en-GB" sz="16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16</a:t>
            </a:fld>
            <a:endParaRPr lang="en-US" dirty="0"/>
          </a:p>
        </p:txBody>
      </p:sp>
      <p:sp>
        <p:nvSpPr>
          <p:cNvPr id="6" name="TextBox 5">
            <a:extLst>
              <a:ext uri="{FF2B5EF4-FFF2-40B4-BE49-F238E27FC236}">
                <a16:creationId xmlns:a16="http://schemas.microsoft.com/office/drawing/2014/main" id="{6593F270-CF3C-CF58-F77C-28ED74B12DF8}"/>
              </a:ext>
            </a:extLst>
          </p:cNvPr>
          <p:cNvSpPr txBox="1"/>
          <p:nvPr/>
        </p:nvSpPr>
        <p:spPr>
          <a:xfrm>
            <a:off x="330712" y="3982426"/>
            <a:ext cx="7820149" cy="1673087"/>
          </a:xfrm>
          <a:prstGeom prst="rect">
            <a:avLst/>
          </a:prstGeom>
          <a:noFill/>
        </p:spPr>
        <p:txBody>
          <a:bodyPr wrap="square">
            <a:spAutoFit/>
          </a:bodyPr>
          <a:lstStyle/>
          <a:p>
            <a:pPr marL="0" marR="0" lvl="0" indent="0" algn="just" defTabSz="457200" rtl="0" eaLnBrk="1" fontAlgn="auto" latinLnBrk="0" hangingPunct="1">
              <a:lnSpc>
                <a:spcPct val="107000"/>
              </a:lnSpc>
              <a:spcBef>
                <a:spcPct val="20000"/>
              </a:spcBef>
              <a:spcAft>
                <a:spcPts val="0"/>
              </a:spcAft>
              <a:buClr>
                <a:srgbClr val="004253"/>
              </a:buClr>
              <a:buSzTx/>
              <a:buFont typeface="Arial"/>
              <a:buNone/>
              <a:tabLst/>
              <a:defRPr/>
            </a:pPr>
            <a:r>
              <a:rPr kumimoji="0" lang="en-GB" sz="14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rPr>
              <a:t>The evaluation has five related </a:t>
            </a:r>
            <a:r>
              <a:rPr kumimoji="0" lang="en-GB" sz="1400" b="1"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rPr>
              <a:t>research questions:</a:t>
            </a:r>
          </a:p>
          <a:p>
            <a:pPr marL="342900" marR="0" lvl="0" indent="-342900" algn="just" defTabSz="457200" rtl="0" eaLnBrk="1" fontAlgn="auto" latinLnBrk="0" hangingPunct="1">
              <a:lnSpc>
                <a:spcPct val="107000"/>
              </a:lnSpc>
              <a:spcBef>
                <a:spcPct val="20000"/>
              </a:spcBef>
              <a:spcAft>
                <a:spcPts val="0"/>
              </a:spcAft>
              <a:buClr>
                <a:srgbClr val="004253"/>
              </a:buClr>
              <a:buSzTx/>
              <a:buFont typeface="+mj-lt"/>
              <a:buAutoNum type="arabicPeriod"/>
              <a:tabLst/>
              <a:defRPr/>
            </a:pPr>
            <a:r>
              <a:rPr lang="en-GB" sz="1400" dirty="0">
                <a:solidFill>
                  <a:srgbClr val="004253"/>
                </a:solidFill>
                <a:latin typeface="Century Gothic"/>
                <a:ea typeface="Calibri" panose="020F0502020204030204" pitchFamily="34" charset="0"/>
                <a:cs typeface="Times New Roman" panose="02020603050405020304" pitchFamily="18" charset="0"/>
              </a:rPr>
              <a:t>What is the impact of the pilot on the outcomes it intends to change?</a:t>
            </a:r>
          </a:p>
          <a:p>
            <a:pPr marL="342900" marR="0" lvl="0" indent="-342900" algn="just" defTabSz="457200" rtl="0" eaLnBrk="1" fontAlgn="auto" latinLnBrk="0" hangingPunct="1">
              <a:lnSpc>
                <a:spcPct val="107000"/>
              </a:lnSpc>
              <a:spcBef>
                <a:spcPct val="20000"/>
              </a:spcBef>
              <a:spcAft>
                <a:spcPts val="0"/>
              </a:spcAft>
              <a:buClr>
                <a:srgbClr val="004253"/>
              </a:buClr>
              <a:buSzTx/>
              <a:buFont typeface="+mj-lt"/>
              <a:buAutoNum type="arabicPeriod"/>
              <a:tabLst/>
              <a:defRPr/>
            </a:pPr>
            <a:r>
              <a:rPr kumimoji="0" lang="en-GB" sz="14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rPr>
              <a:t>Is the pilot implemented as intended?</a:t>
            </a:r>
          </a:p>
          <a:p>
            <a:pPr marL="342900" marR="0" lvl="0" indent="-342900" algn="just" defTabSz="457200" rtl="0" eaLnBrk="1" fontAlgn="auto" latinLnBrk="0" hangingPunct="1">
              <a:lnSpc>
                <a:spcPct val="107000"/>
              </a:lnSpc>
              <a:spcBef>
                <a:spcPct val="20000"/>
              </a:spcBef>
              <a:spcAft>
                <a:spcPts val="0"/>
              </a:spcAft>
              <a:buClr>
                <a:srgbClr val="004253"/>
              </a:buClr>
              <a:buSzTx/>
              <a:buFont typeface="+mj-lt"/>
              <a:buAutoNum type="arabicPeriod"/>
              <a:tabLst/>
              <a:defRPr/>
            </a:pPr>
            <a:r>
              <a:rPr lang="en-GB" sz="1400" dirty="0">
                <a:solidFill>
                  <a:srgbClr val="004253"/>
                </a:solidFill>
                <a:latin typeface="Century Gothic"/>
                <a:ea typeface="Calibri" panose="020F0502020204030204" pitchFamily="34" charset="0"/>
                <a:cs typeface="Times New Roman" panose="02020603050405020304" pitchFamily="18" charset="0"/>
              </a:rPr>
              <a:t>How is the pilot experienced?</a:t>
            </a:r>
          </a:p>
          <a:p>
            <a:pPr marL="342900" marR="0" lvl="0" indent="-342900" algn="just" defTabSz="457200" rtl="0" eaLnBrk="1" fontAlgn="auto" latinLnBrk="0" hangingPunct="1">
              <a:lnSpc>
                <a:spcPct val="107000"/>
              </a:lnSpc>
              <a:spcBef>
                <a:spcPct val="20000"/>
              </a:spcBef>
              <a:spcAft>
                <a:spcPts val="0"/>
              </a:spcAft>
              <a:buClr>
                <a:srgbClr val="004253"/>
              </a:buClr>
              <a:buSzTx/>
              <a:buFont typeface="+mj-lt"/>
              <a:buAutoNum type="arabicPeriod"/>
              <a:tabLst/>
              <a:defRPr/>
            </a:pPr>
            <a:r>
              <a:rPr kumimoji="0" lang="en-GB" sz="14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rPr>
              <a:t>How does the pilot fit into the overall offer for care leavers in Wales?</a:t>
            </a:r>
          </a:p>
          <a:p>
            <a:pPr marL="342900" marR="0" lvl="0" indent="-342900" algn="just" defTabSz="457200" rtl="0" eaLnBrk="1" fontAlgn="auto" latinLnBrk="0" hangingPunct="1">
              <a:lnSpc>
                <a:spcPct val="107000"/>
              </a:lnSpc>
              <a:spcBef>
                <a:spcPct val="20000"/>
              </a:spcBef>
              <a:spcAft>
                <a:spcPts val="0"/>
              </a:spcAft>
              <a:buClr>
                <a:srgbClr val="004253"/>
              </a:buClr>
              <a:buSzTx/>
              <a:buFont typeface="+mj-lt"/>
              <a:buAutoNum type="arabicPeriod"/>
              <a:tabLst/>
              <a:defRPr/>
            </a:pPr>
            <a:r>
              <a:rPr lang="en-GB" sz="1400" dirty="0">
                <a:solidFill>
                  <a:srgbClr val="004253"/>
                </a:solidFill>
                <a:latin typeface="Century Gothic"/>
                <a:ea typeface="Calibri" panose="020F0502020204030204" pitchFamily="34" charset="0"/>
                <a:cs typeface="Times New Roman" panose="02020603050405020304" pitchFamily="18" charset="0"/>
              </a:rPr>
              <a:t>What is the cost-effectiveness of the pilot?</a:t>
            </a:r>
            <a:endParaRPr kumimoji="0" lang="en-GB" sz="14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04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1143000"/>
          </a:xfrm>
        </p:spPr>
        <p:txBody>
          <a:bodyPr>
            <a:normAutofit/>
          </a:bodyPr>
          <a:lstStyle/>
          <a:p>
            <a:r>
              <a:rPr lang="en-US" sz="3000" dirty="0"/>
              <a:t>Evaluation methods</a:t>
            </a:r>
          </a:p>
        </p:txBody>
      </p:sp>
      <p:sp>
        <p:nvSpPr>
          <p:cNvPr id="3" name="Content Placeholder 2"/>
          <p:cNvSpPr>
            <a:spLocks noGrp="1"/>
          </p:cNvSpPr>
          <p:nvPr>
            <p:ph idx="1"/>
          </p:nvPr>
        </p:nvSpPr>
        <p:spPr>
          <a:xfrm>
            <a:off x="457200" y="1062787"/>
            <a:ext cx="8229600" cy="5105773"/>
          </a:xfrm>
        </p:spPr>
        <p:txBody>
          <a:bodyPr>
            <a:normAutofit/>
          </a:bodyPr>
          <a:lstStyle/>
          <a:p>
            <a:pPr algn="just">
              <a:lnSpc>
                <a:spcPct val="107000"/>
              </a:lnSpc>
              <a:spcAft>
                <a:spcPts val="800"/>
              </a:spcAft>
            </a:pPr>
            <a:r>
              <a:rPr lang="en-GB" sz="1400" dirty="0">
                <a:ea typeface="Calibri" panose="020F0502020204030204" pitchFamily="34" charset="0"/>
                <a:cs typeface="Times New Roman" panose="02020603050405020304" pitchFamily="18" charset="0"/>
              </a:rPr>
              <a:t>The first research question relate</a:t>
            </a:r>
            <a:r>
              <a:rPr lang="en-GB" sz="1400" dirty="0">
                <a:solidFill>
                  <a:schemeClr val="tx2"/>
                </a:solidFill>
                <a:ea typeface="Calibri" panose="020F0502020204030204" pitchFamily="34" charset="0"/>
                <a:cs typeface="Times New Roman" panose="02020603050405020304" pitchFamily="18" charset="0"/>
              </a:rPr>
              <a:t>s</a:t>
            </a:r>
            <a:r>
              <a:rPr lang="en-GB" sz="1400" dirty="0">
                <a:solidFill>
                  <a:srgbClr val="FF0000"/>
                </a:solidFill>
                <a:ea typeface="Calibri" panose="020F0502020204030204" pitchFamily="34" charset="0"/>
                <a:cs typeface="Times New Roman" panose="02020603050405020304" pitchFamily="18" charset="0"/>
              </a:rPr>
              <a:t> </a:t>
            </a:r>
            <a:r>
              <a:rPr lang="en-GB" sz="1400" dirty="0">
                <a:ea typeface="Calibri" panose="020F0502020204030204" pitchFamily="34" charset="0"/>
                <a:cs typeface="Times New Roman" panose="02020603050405020304" pitchFamily="18" charset="0"/>
              </a:rPr>
              <a:t>to whether the pilot has an impact on the intended outcomes. There are a wide variety of outcomes measured, and data will be collected through survey data, administrative data, and an implementation and process evaluation (IPE). </a:t>
            </a:r>
            <a:r>
              <a:rPr lang="en-GB" sz="1400" dirty="0">
                <a:solidFill>
                  <a:schemeClr val="accent1"/>
                </a:solidFill>
              </a:rPr>
              <a:t>Two quasi-experimental comparisons are planned: one with a matched English cohort, and one with Welsh care leavers who are too old or too young to be eligible.</a:t>
            </a:r>
          </a:p>
          <a:p>
            <a:pPr algn="just">
              <a:lnSpc>
                <a:spcPct val="107000"/>
              </a:lnSpc>
              <a:spcAft>
                <a:spcPts val="800"/>
              </a:spcAft>
            </a:pPr>
            <a:endParaRPr lang="en-GB" sz="1300" dirty="0">
              <a:solidFill>
                <a:schemeClr val="accent1"/>
              </a:solidFill>
              <a:ea typeface="Calibri" panose="020F0502020204030204" pitchFamily="34" charset="0"/>
              <a:cs typeface="Times New Roman" panose="02020603050405020304" pitchFamily="18" charset="0"/>
            </a:endParaRPr>
          </a:p>
          <a:p>
            <a:pPr algn="just">
              <a:lnSpc>
                <a:spcPct val="107000"/>
              </a:lnSpc>
              <a:spcAft>
                <a:spcPts val="800"/>
              </a:spcAft>
            </a:pPr>
            <a:endParaRPr lang="en-GB" sz="1300" dirty="0">
              <a:solidFill>
                <a:schemeClr val="accent1"/>
              </a:solidFill>
              <a:ea typeface="Calibri" panose="020F0502020204030204" pitchFamily="34" charset="0"/>
              <a:cs typeface="Times New Roman" panose="02020603050405020304" pitchFamily="18" charset="0"/>
            </a:endParaRPr>
          </a:p>
          <a:p>
            <a:pPr algn="just">
              <a:lnSpc>
                <a:spcPct val="107000"/>
              </a:lnSpc>
              <a:spcAft>
                <a:spcPts val="800"/>
              </a:spcAft>
            </a:pPr>
            <a:endParaRPr lang="en-GB" sz="1300" dirty="0">
              <a:solidFill>
                <a:schemeClr val="accent1"/>
              </a:solidFill>
              <a:ea typeface="Calibri" panose="020F0502020204030204" pitchFamily="34" charset="0"/>
              <a:cs typeface="Times New Roman" panose="02020603050405020304" pitchFamily="18" charset="0"/>
            </a:endParaRPr>
          </a:p>
          <a:p>
            <a:pPr algn="just">
              <a:lnSpc>
                <a:spcPct val="107000"/>
              </a:lnSpc>
              <a:spcAft>
                <a:spcPts val="800"/>
              </a:spcAft>
            </a:pPr>
            <a:endParaRPr lang="en-GB" sz="1300" dirty="0">
              <a:solidFill>
                <a:schemeClr val="accent1"/>
              </a:solidFill>
              <a:ea typeface="Calibri" panose="020F0502020204030204" pitchFamily="34" charset="0"/>
              <a:cs typeface="Times New Roman" panose="02020603050405020304" pitchFamily="18" charset="0"/>
            </a:endParaRPr>
          </a:p>
          <a:p>
            <a:pPr algn="just">
              <a:lnSpc>
                <a:spcPct val="107000"/>
              </a:lnSpc>
              <a:spcAft>
                <a:spcPts val="800"/>
              </a:spcAft>
            </a:pPr>
            <a:endParaRPr lang="en-GB" sz="1300" dirty="0">
              <a:solidFill>
                <a:schemeClr val="accent1"/>
              </a:solidFill>
              <a:ea typeface="Calibri" panose="020F0502020204030204" pitchFamily="34" charset="0"/>
              <a:cs typeface="Times New Roman" panose="02020603050405020304" pitchFamily="18" charset="0"/>
            </a:endParaRPr>
          </a:p>
          <a:p>
            <a:pPr algn="just">
              <a:lnSpc>
                <a:spcPct val="107000"/>
              </a:lnSpc>
            </a:pPr>
            <a:endParaRPr lang="en-GB" sz="16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6730488" y="6356350"/>
            <a:ext cx="2133600" cy="365125"/>
          </a:xfrm>
        </p:spPr>
        <p:txBody>
          <a:bodyPr/>
          <a:lstStyle/>
          <a:p>
            <a:fld id="{2066355A-084C-D24E-9AD2-7E4FC41EA627}" type="slidenum">
              <a:rPr lang="en-US" smtClean="0"/>
              <a:pPr/>
              <a:t>17</a:t>
            </a:fld>
            <a:endParaRPr lang="en-US" dirty="0"/>
          </a:p>
        </p:txBody>
      </p:sp>
      <p:graphicFrame>
        <p:nvGraphicFramePr>
          <p:cNvPr id="6" name="Table 6">
            <a:extLst>
              <a:ext uri="{FF2B5EF4-FFF2-40B4-BE49-F238E27FC236}">
                <a16:creationId xmlns:a16="http://schemas.microsoft.com/office/drawing/2014/main" id="{DBB492D2-C6EC-318D-6C82-B996C1E5A7EA}"/>
              </a:ext>
            </a:extLst>
          </p:cNvPr>
          <p:cNvGraphicFramePr>
            <a:graphicFrameLocks noGrp="1"/>
          </p:cNvGraphicFramePr>
          <p:nvPr>
            <p:extLst>
              <p:ext uri="{D42A27DB-BD31-4B8C-83A1-F6EECF244321}">
                <p14:modId xmlns:p14="http://schemas.microsoft.com/office/powerpoint/2010/main" val="3482119790"/>
              </p:ext>
            </p:extLst>
          </p:nvPr>
        </p:nvGraphicFramePr>
        <p:xfrm>
          <a:off x="641474" y="2331720"/>
          <a:ext cx="7459939" cy="2194560"/>
        </p:xfrm>
        <a:graphic>
          <a:graphicData uri="http://schemas.openxmlformats.org/drawingml/2006/table">
            <a:tbl>
              <a:tblPr firstRow="1" bandRow="1">
                <a:tableStyleId>{5C22544A-7EE6-4342-B048-85BDC9FD1C3A}</a:tableStyleId>
              </a:tblPr>
              <a:tblGrid>
                <a:gridCol w="4730276">
                  <a:extLst>
                    <a:ext uri="{9D8B030D-6E8A-4147-A177-3AD203B41FA5}">
                      <a16:colId xmlns:a16="http://schemas.microsoft.com/office/drawing/2014/main" val="3888470594"/>
                    </a:ext>
                  </a:extLst>
                </a:gridCol>
                <a:gridCol w="2729663">
                  <a:extLst>
                    <a:ext uri="{9D8B030D-6E8A-4147-A177-3AD203B41FA5}">
                      <a16:colId xmlns:a16="http://schemas.microsoft.com/office/drawing/2014/main" val="2446031289"/>
                    </a:ext>
                  </a:extLst>
                </a:gridCol>
              </a:tblGrid>
              <a:tr h="217900">
                <a:tc>
                  <a:txBody>
                    <a:bodyPr/>
                    <a:lstStyle/>
                    <a:p>
                      <a:r>
                        <a:rPr lang="en-GB" sz="1200" b="1" dirty="0">
                          <a:solidFill>
                            <a:schemeClr val="accent1"/>
                          </a:solidFill>
                        </a:rPr>
                        <a:t>Outcomes of interest</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accent1"/>
                          </a:solidFill>
                        </a:rPr>
                        <a:t>Methods</a:t>
                      </a:r>
                    </a:p>
                  </a:txBody>
                  <a:tcPr>
                    <a:noFill/>
                  </a:tcPr>
                </a:tc>
                <a:extLst>
                  <a:ext uri="{0D108BD9-81ED-4DB2-BD59-A6C34878D82A}">
                    <a16:rowId xmlns:a16="http://schemas.microsoft.com/office/drawing/2014/main" val="4216318801"/>
                  </a:ext>
                </a:extLst>
              </a:tr>
              <a:tr h="217900">
                <a:tc>
                  <a:txBody>
                    <a:bodyPr/>
                    <a:lstStyle/>
                    <a:p>
                      <a:r>
                        <a:rPr lang="en-GB" sz="1200" dirty="0">
                          <a:solidFill>
                            <a:schemeClr val="bg2"/>
                          </a:solidFill>
                        </a:rPr>
                        <a:t>Wellbeing</a:t>
                      </a: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Survey data + IPE</a:t>
                      </a:r>
                    </a:p>
                  </a:txBody>
                  <a:tcPr>
                    <a:solidFill>
                      <a:schemeClr val="accent1">
                        <a:lumMod val="90000"/>
                        <a:lumOff val="10000"/>
                      </a:schemeClr>
                    </a:solidFill>
                  </a:tcPr>
                </a:tc>
                <a:extLst>
                  <a:ext uri="{0D108BD9-81ED-4DB2-BD59-A6C34878D82A}">
                    <a16:rowId xmlns:a16="http://schemas.microsoft.com/office/drawing/2014/main" val="2460525399"/>
                  </a:ext>
                </a:extLst>
              </a:tr>
              <a:tr h="217900">
                <a:tc>
                  <a:txBody>
                    <a:bodyPr/>
                    <a:lstStyle/>
                    <a:p>
                      <a:r>
                        <a:rPr lang="en-GB" sz="1200" dirty="0">
                          <a:solidFill>
                            <a:schemeClr val="bg2"/>
                          </a:solidFill>
                        </a:rPr>
                        <a:t>Financial literacy and security</a:t>
                      </a: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Survey data + IPE</a:t>
                      </a:r>
                    </a:p>
                  </a:txBody>
                  <a:tcPr>
                    <a:solidFill>
                      <a:schemeClr val="accent1">
                        <a:lumMod val="90000"/>
                        <a:lumOff val="10000"/>
                      </a:schemeClr>
                    </a:solidFill>
                  </a:tcPr>
                </a:tc>
                <a:extLst>
                  <a:ext uri="{0D108BD9-81ED-4DB2-BD59-A6C34878D82A}">
                    <a16:rowId xmlns:a16="http://schemas.microsoft.com/office/drawing/2014/main" val="1425575980"/>
                  </a:ext>
                </a:extLst>
              </a:tr>
              <a:tr h="217900">
                <a:tc>
                  <a:txBody>
                    <a:bodyPr/>
                    <a:lstStyle/>
                    <a:p>
                      <a:r>
                        <a:rPr lang="en-GB" sz="1200" dirty="0">
                          <a:solidFill>
                            <a:schemeClr val="bg2"/>
                          </a:solidFill>
                        </a:rPr>
                        <a:t>Community cohesion and engagement</a:t>
                      </a: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Survey data + IPE</a:t>
                      </a:r>
                    </a:p>
                  </a:txBody>
                  <a:tcPr>
                    <a:solidFill>
                      <a:schemeClr val="accent1">
                        <a:lumMod val="90000"/>
                        <a:lumOff val="10000"/>
                      </a:schemeClr>
                    </a:solidFill>
                  </a:tcPr>
                </a:tc>
                <a:extLst>
                  <a:ext uri="{0D108BD9-81ED-4DB2-BD59-A6C34878D82A}">
                    <a16:rowId xmlns:a16="http://schemas.microsoft.com/office/drawing/2014/main" val="932620360"/>
                  </a:ext>
                </a:extLst>
              </a:tr>
              <a:tr h="217900">
                <a:tc>
                  <a:txBody>
                    <a:bodyPr/>
                    <a:lstStyle/>
                    <a:p>
                      <a:r>
                        <a:rPr lang="en-GB" sz="1200" dirty="0">
                          <a:solidFill>
                            <a:schemeClr val="bg2"/>
                          </a:solidFill>
                        </a:rPr>
                        <a:t>Ameliorating the effects of poverty</a:t>
                      </a:r>
                    </a:p>
                  </a:txBody>
                  <a:tcPr>
                    <a:solidFill>
                      <a:schemeClr val="accent1"/>
                    </a:solidFill>
                  </a:tcPr>
                </a:tc>
                <a:tc>
                  <a:txBody>
                    <a:bodyPr/>
                    <a:lstStyle/>
                    <a:p>
                      <a:r>
                        <a:rPr lang="en-GB" sz="1200" dirty="0">
                          <a:solidFill>
                            <a:schemeClr val="bg1"/>
                          </a:solidFill>
                        </a:rPr>
                        <a:t>Survey and administrative data</a:t>
                      </a:r>
                    </a:p>
                  </a:txBody>
                  <a:tcPr>
                    <a:solidFill>
                      <a:schemeClr val="accent1">
                        <a:lumMod val="90000"/>
                        <a:lumOff val="10000"/>
                      </a:schemeClr>
                    </a:solidFill>
                  </a:tcPr>
                </a:tc>
                <a:extLst>
                  <a:ext uri="{0D108BD9-81ED-4DB2-BD59-A6C34878D82A}">
                    <a16:rowId xmlns:a16="http://schemas.microsoft.com/office/drawing/2014/main" val="2188858906"/>
                  </a:ext>
                </a:extLst>
              </a:tr>
              <a:tr h="217900">
                <a:tc>
                  <a:txBody>
                    <a:bodyPr/>
                    <a:lstStyle/>
                    <a:p>
                      <a:r>
                        <a:rPr lang="en-GB" sz="1200" dirty="0">
                          <a:solidFill>
                            <a:schemeClr val="bg2"/>
                          </a:solidFill>
                        </a:rPr>
                        <a:t>Volunteering and life skills</a:t>
                      </a:r>
                    </a:p>
                  </a:txBody>
                  <a:tcPr>
                    <a:solidFill>
                      <a:schemeClr val="accent1"/>
                    </a:solidFill>
                  </a:tcPr>
                </a:tc>
                <a:tc>
                  <a:txBody>
                    <a:bodyPr/>
                    <a:lstStyle/>
                    <a:p>
                      <a:r>
                        <a:rPr lang="en-GB" sz="1200" dirty="0">
                          <a:solidFill>
                            <a:schemeClr val="bg1"/>
                          </a:solidFill>
                        </a:rPr>
                        <a:t>Administrative data</a:t>
                      </a:r>
                    </a:p>
                  </a:txBody>
                  <a:tcPr>
                    <a:solidFill>
                      <a:schemeClr val="accent1">
                        <a:lumMod val="90000"/>
                        <a:lumOff val="10000"/>
                      </a:schemeClr>
                    </a:solidFill>
                  </a:tcPr>
                </a:tc>
                <a:extLst>
                  <a:ext uri="{0D108BD9-81ED-4DB2-BD59-A6C34878D82A}">
                    <a16:rowId xmlns:a16="http://schemas.microsoft.com/office/drawing/2014/main" val="3901213191"/>
                  </a:ext>
                </a:extLst>
              </a:tr>
              <a:tr h="217900">
                <a:tc>
                  <a:txBody>
                    <a:bodyPr/>
                    <a:lstStyle/>
                    <a:p>
                      <a:r>
                        <a:rPr lang="en-GB" sz="1200" dirty="0">
                          <a:solidFill>
                            <a:schemeClr val="bg2"/>
                          </a:solidFill>
                        </a:rPr>
                        <a:t>Physical and mental health</a:t>
                      </a:r>
                    </a:p>
                  </a:txBody>
                  <a:tcPr>
                    <a:solidFill>
                      <a:schemeClr val="accent1"/>
                    </a:solidFill>
                  </a:tcPr>
                </a:tc>
                <a:tc>
                  <a:txBody>
                    <a:bodyPr/>
                    <a:lstStyle/>
                    <a:p>
                      <a:r>
                        <a:rPr lang="en-GB" sz="1200" dirty="0">
                          <a:solidFill>
                            <a:schemeClr val="bg1"/>
                          </a:solidFill>
                        </a:rPr>
                        <a:t>Survey data</a:t>
                      </a:r>
                    </a:p>
                  </a:txBody>
                  <a:tcPr>
                    <a:solidFill>
                      <a:schemeClr val="accent1">
                        <a:lumMod val="90000"/>
                        <a:lumOff val="10000"/>
                      </a:schemeClr>
                    </a:solidFill>
                  </a:tcPr>
                </a:tc>
                <a:extLst>
                  <a:ext uri="{0D108BD9-81ED-4DB2-BD59-A6C34878D82A}">
                    <a16:rowId xmlns:a16="http://schemas.microsoft.com/office/drawing/2014/main" val="2359176557"/>
                  </a:ext>
                </a:extLst>
              </a:tr>
              <a:tr h="217900">
                <a:tc>
                  <a:txBody>
                    <a:bodyPr/>
                    <a:lstStyle/>
                    <a:p>
                      <a:r>
                        <a:rPr lang="en-GB" sz="1200" dirty="0">
                          <a:solidFill>
                            <a:schemeClr val="bg2"/>
                          </a:solidFill>
                        </a:rPr>
                        <a:t>Access to labour market/ education/ lifelong learning</a:t>
                      </a:r>
                    </a:p>
                  </a:txBody>
                  <a:tcPr>
                    <a:solidFill>
                      <a:schemeClr val="accent1"/>
                    </a:solidFill>
                  </a:tcPr>
                </a:tc>
                <a:tc>
                  <a:txBody>
                    <a:bodyPr/>
                    <a:lstStyle/>
                    <a:p>
                      <a:r>
                        <a:rPr lang="en-GB" sz="1200" dirty="0">
                          <a:solidFill>
                            <a:schemeClr val="bg1"/>
                          </a:solidFill>
                        </a:rPr>
                        <a:t>Survey and administrative data</a:t>
                      </a:r>
                    </a:p>
                  </a:txBody>
                  <a:tcPr>
                    <a:solidFill>
                      <a:schemeClr val="accent1">
                        <a:lumMod val="90000"/>
                        <a:lumOff val="10000"/>
                      </a:schemeClr>
                    </a:solidFill>
                  </a:tcPr>
                </a:tc>
                <a:extLst>
                  <a:ext uri="{0D108BD9-81ED-4DB2-BD59-A6C34878D82A}">
                    <a16:rowId xmlns:a16="http://schemas.microsoft.com/office/drawing/2014/main" val="1496803160"/>
                  </a:ext>
                </a:extLst>
              </a:tr>
            </a:tbl>
          </a:graphicData>
        </a:graphic>
      </p:graphicFrame>
      <p:sp>
        <p:nvSpPr>
          <p:cNvPr id="12" name="TextBox 11">
            <a:extLst>
              <a:ext uri="{FF2B5EF4-FFF2-40B4-BE49-F238E27FC236}">
                <a16:creationId xmlns:a16="http://schemas.microsoft.com/office/drawing/2014/main" id="{01321AA7-66E8-7E89-DE24-4A3E170BF1D2}"/>
              </a:ext>
            </a:extLst>
          </p:cNvPr>
          <p:cNvSpPr txBox="1"/>
          <p:nvPr/>
        </p:nvSpPr>
        <p:spPr>
          <a:xfrm>
            <a:off x="457200" y="4713041"/>
            <a:ext cx="6732494" cy="1227131"/>
          </a:xfrm>
          <a:prstGeom prst="rect">
            <a:avLst/>
          </a:prstGeom>
          <a:noFill/>
        </p:spPr>
        <p:txBody>
          <a:bodyPr wrap="square">
            <a:spAutoFit/>
          </a:bodyPr>
          <a:lstStyle/>
          <a:p>
            <a:pPr algn="just">
              <a:lnSpc>
                <a:spcPct val="107000"/>
              </a:lnSpc>
              <a:spcAft>
                <a:spcPts val="800"/>
              </a:spcAft>
            </a:pPr>
            <a:r>
              <a:rPr lang="en-GB" sz="1400" dirty="0">
                <a:solidFill>
                  <a:schemeClr val="accent1"/>
                </a:solidFill>
                <a:ea typeface="Calibri" panose="020F0502020204030204" pitchFamily="34" charset="0"/>
                <a:cs typeface="Times New Roman" panose="02020603050405020304" pitchFamily="18" charset="0"/>
              </a:rPr>
              <a:t>The research questions relating to implementation, experience and relation to broader</a:t>
            </a:r>
            <a:r>
              <a:rPr lang="en-GB" sz="1400" dirty="0">
                <a:solidFill>
                  <a:srgbClr val="FF0000"/>
                </a:solidFill>
                <a:ea typeface="Calibri" panose="020F0502020204030204" pitchFamily="34" charset="0"/>
                <a:cs typeface="Times New Roman" panose="02020603050405020304" pitchFamily="18" charset="0"/>
              </a:rPr>
              <a:t> </a:t>
            </a:r>
            <a:r>
              <a:rPr lang="en-GB" sz="1400" dirty="0">
                <a:solidFill>
                  <a:schemeClr val="accent1"/>
                </a:solidFill>
                <a:ea typeface="Calibri" panose="020F0502020204030204" pitchFamily="34" charset="0"/>
                <a:cs typeface="Times New Roman" panose="02020603050405020304" pitchFamily="18" charset="0"/>
              </a:rPr>
              <a:t>policy will be assessed through IPE, including quantitative and qualitative analysis. These questions will be further developed and disaggregated through coproduction with care-experienced young people. </a:t>
            </a:r>
            <a:endParaRPr lang="en-GB"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709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475" y="2067431"/>
            <a:ext cx="8023225" cy="1362075"/>
          </a:xfrm>
        </p:spPr>
        <p:txBody>
          <a:bodyPr>
            <a:normAutofit fontScale="90000"/>
          </a:bodyPr>
          <a:lstStyle/>
          <a:p>
            <a:r>
              <a:rPr lang="en-GB" dirty="0"/>
              <a:t>Insights from research on basic income schemes and interventions for care leavers</a:t>
            </a:r>
          </a:p>
        </p:txBody>
      </p:sp>
      <p:sp>
        <p:nvSpPr>
          <p:cNvPr id="6" name="Subtitle 2">
            <a:extLst>
              <a:ext uri="{FF2B5EF4-FFF2-40B4-BE49-F238E27FC236}">
                <a16:creationId xmlns:a16="http://schemas.microsoft.com/office/drawing/2014/main" id="{DA9F20CC-8691-F685-6F59-B50D8210E78B}"/>
              </a:ext>
            </a:extLst>
          </p:cNvPr>
          <p:cNvSpPr txBox="1">
            <a:spLocks/>
          </p:cNvSpPr>
          <p:nvPr/>
        </p:nvSpPr>
        <p:spPr>
          <a:xfrm>
            <a:off x="1006475" y="3262406"/>
            <a:ext cx="7814796" cy="113016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chemeClr val="tx2"/>
              </a:buClr>
              <a:buFont typeface="Arial"/>
              <a:buNone/>
              <a:defRPr sz="2000" kern="1200">
                <a:solidFill>
                  <a:schemeClr val="accent4"/>
                </a:solidFill>
                <a:latin typeface="+mn-lt"/>
                <a:ea typeface="+mn-ea"/>
                <a:cs typeface="Poppins-Regular"/>
              </a:defRPr>
            </a:lvl1pPr>
            <a:lvl2pPr marL="457200" indent="0" algn="l" defTabSz="457200" rtl="0" eaLnBrk="1" latinLnBrk="0" hangingPunct="1">
              <a:spcBef>
                <a:spcPct val="20000"/>
              </a:spcBef>
              <a:buClr>
                <a:schemeClr val="tx2"/>
              </a:buClr>
              <a:buFont typeface="Arial"/>
              <a:buNone/>
              <a:defRPr sz="1800" kern="1200">
                <a:solidFill>
                  <a:schemeClr val="tx1">
                    <a:tint val="75000"/>
                  </a:schemeClr>
                </a:solidFill>
                <a:latin typeface="+mn-lt"/>
                <a:ea typeface="+mn-ea"/>
                <a:cs typeface="Poppins-Regular"/>
              </a:defRPr>
            </a:lvl2pPr>
            <a:lvl3pPr marL="914400" indent="0" algn="l" defTabSz="457200" rtl="0" eaLnBrk="1" latinLnBrk="0" hangingPunct="1">
              <a:spcBef>
                <a:spcPct val="20000"/>
              </a:spcBef>
              <a:buClr>
                <a:schemeClr val="tx2"/>
              </a:buClr>
              <a:buFont typeface="Arial"/>
              <a:buNone/>
              <a:defRPr sz="1600" kern="1200">
                <a:solidFill>
                  <a:schemeClr val="tx1">
                    <a:tint val="75000"/>
                  </a:schemeClr>
                </a:solidFill>
                <a:latin typeface="+mn-lt"/>
                <a:ea typeface="+mn-ea"/>
                <a:cs typeface="Poppins-Regular"/>
              </a:defRPr>
            </a:lvl3pPr>
            <a:lvl4pPr marL="1371600" indent="0" algn="l" defTabSz="457200" rtl="0" eaLnBrk="1" latinLnBrk="0" hangingPunct="1">
              <a:spcBef>
                <a:spcPct val="20000"/>
              </a:spcBef>
              <a:buClr>
                <a:schemeClr val="tx2"/>
              </a:buClr>
              <a:buFont typeface="Arial"/>
              <a:buNone/>
              <a:defRPr sz="1400" kern="1200">
                <a:solidFill>
                  <a:schemeClr val="tx1">
                    <a:tint val="75000"/>
                  </a:schemeClr>
                </a:solidFill>
                <a:latin typeface="+mn-lt"/>
                <a:ea typeface="+mn-ea"/>
                <a:cs typeface="Poppins-Regular"/>
              </a:defRPr>
            </a:lvl4pPr>
            <a:lvl5pPr marL="1828800" indent="0" algn="l" defTabSz="457200" rtl="0" eaLnBrk="1" latinLnBrk="0" hangingPunct="1">
              <a:spcBef>
                <a:spcPct val="20000"/>
              </a:spcBef>
              <a:buClr>
                <a:schemeClr val="tx2"/>
              </a:buClr>
              <a:buFont typeface="Arial"/>
              <a:buNone/>
              <a:defRPr sz="1400" kern="1200">
                <a:solidFill>
                  <a:schemeClr val="tx1">
                    <a:tint val="75000"/>
                  </a:schemeClr>
                </a:solidFill>
                <a:latin typeface="+mn-lt"/>
                <a:ea typeface="+mn-ea"/>
                <a:cs typeface="Poppins-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800" dirty="0">
                <a:solidFill>
                  <a:schemeClr val="accent3"/>
                </a:solidFill>
              </a:rPr>
              <a:t>Dr Miriam Laker-</a:t>
            </a:r>
            <a:r>
              <a:rPr lang="en-US" sz="1800" dirty="0" err="1">
                <a:solidFill>
                  <a:schemeClr val="accent3"/>
                </a:solidFill>
              </a:rPr>
              <a:t>Oketta</a:t>
            </a:r>
            <a:r>
              <a:rPr lang="en-US" sz="1800" dirty="0">
                <a:solidFill>
                  <a:schemeClr val="accent3"/>
                </a:solidFill>
              </a:rPr>
              <a:t>, Give Directly</a:t>
            </a:r>
          </a:p>
          <a:p>
            <a:r>
              <a:rPr lang="en-GB" sz="1800" dirty="0">
                <a:solidFill>
                  <a:schemeClr val="accent3"/>
                </a:solidFill>
              </a:rPr>
              <a:t>Hannah Webster, Royal Society of Arts</a:t>
            </a:r>
          </a:p>
          <a:p>
            <a:r>
              <a:rPr lang="en-GB" sz="1800" dirty="0">
                <a:solidFill>
                  <a:schemeClr val="accent3"/>
                </a:solidFill>
              </a:rPr>
              <a:t>Dr Eleanor Ott, Centre for Evidence and Implementation (CEI)</a:t>
            </a:r>
          </a:p>
          <a:p>
            <a:endParaRPr lang="en-US" sz="1800" dirty="0">
              <a:solidFill>
                <a:schemeClr val="accent3"/>
              </a:solidFill>
            </a:endParaRPr>
          </a:p>
        </p:txBody>
      </p:sp>
    </p:spTree>
    <p:extLst>
      <p:ext uri="{BB962C8B-B14F-4D97-AF65-F5344CB8AC3E}">
        <p14:creationId xmlns:p14="http://schemas.microsoft.com/office/powerpoint/2010/main" val="321652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Recording: Dr Miriam Laker-</a:t>
            </a:r>
            <a:r>
              <a:rPr lang="en-US" sz="3000" dirty="0" err="1"/>
              <a:t>Oketta</a:t>
            </a:r>
            <a:endParaRPr lang="en-US" sz="30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19</a:t>
            </a:fld>
            <a:endParaRPr lang="en-US" dirty="0"/>
          </a:p>
        </p:txBody>
      </p:sp>
      <p:pic>
        <p:nvPicPr>
          <p:cNvPr id="5" name="Picture 4" descr="Image of Dr Miriam Laker-Oketta's presentation at the conference. Click to watch the video on Youtube,">
            <a:hlinkClick r:id="rId2"/>
            <a:extLst>
              <a:ext uri="{FF2B5EF4-FFF2-40B4-BE49-F238E27FC236}">
                <a16:creationId xmlns:a16="http://schemas.microsoft.com/office/drawing/2014/main" id="{5BD03DE3-A075-BD0E-A747-850B732043EF}"/>
              </a:ext>
            </a:extLst>
          </p:cNvPr>
          <p:cNvPicPr>
            <a:picLocks noChangeAspect="1"/>
          </p:cNvPicPr>
          <p:nvPr/>
        </p:nvPicPr>
        <p:blipFill rotWithShape="1">
          <a:blip r:embed="rId3"/>
          <a:srcRect l="1025" t="4509" b="2036"/>
          <a:stretch/>
        </p:blipFill>
        <p:spPr>
          <a:xfrm>
            <a:off x="1101600" y="1569599"/>
            <a:ext cx="7013390" cy="3700801"/>
          </a:xfrm>
          <a:prstGeom prst="rect">
            <a:avLst/>
          </a:prstGeom>
        </p:spPr>
      </p:pic>
      <p:sp>
        <p:nvSpPr>
          <p:cNvPr id="6" name="TextBox 5">
            <a:extLst>
              <a:ext uri="{FF2B5EF4-FFF2-40B4-BE49-F238E27FC236}">
                <a16:creationId xmlns:a16="http://schemas.microsoft.com/office/drawing/2014/main" id="{A7D09123-C7A5-587D-6661-1A4CF7C76689}"/>
              </a:ext>
            </a:extLst>
          </p:cNvPr>
          <p:cNvSpPr txBox="1"/>
          <p:nvPr/>
        </p:nvSpPr>
        <p:spPr>
          <a:xfrm>
            <a:off x="457200" y="1048306"/>
            <a:ext cx="7621200" cy="369332"/>
          </a:xfrm>
          <a:prstGeom prst="rect">
            <a:avLst/>
          </a:prstGeom>
          <a:noFill/>
        </p:spPr>
        <p:txBody>
          <a:bodyPr wrap="square">
            <a:spAutoFit/>
          </a:bodyPr>
          <a:lstStyle/>
          <a:p>
            <a:r>
              <a:rPr lang="en-GB" sz="1800" b="0" i="1" dirty="0">
                <a:solidFill>
                  <a:schemeClr val="accent2">
                    <a:lumMod val="75000"/>
                  </a:schemeClr>
                </a:solidFill>
              </a:rPr>
              <a:t>(Click on the image to watch the presentation on </a:t>
            </a:r>
            <a:r>
              <a:rPr lang="en-GB" sz="1800" b="0" i="1" dirty="0" err="1">
                <a:solidFill>
                  <a:schemeClr val="accent2">
                    <a:lumMod val="75000"/>
                  </a:schemeClr>
                </a:solidFill>
              </a:rPr>
              <a:t>Youtube</a:t>
            </a:r>
            <a:r>
              <a:rPr lang="en-GB" sz="1800" b="0" i="1" dirty="0">
                <a:solidFill>
                  <a:schemeClr val="accent2">
                    <a:lumMod val="75000"/>
                  </a:schemeClr>
                </a:solidFill>
              </a:rPr>
              <a:t>)</a:t>
            </a:r>
            <a:endParaRPr lang="en-GB" dirty="0"/>
          </a:p>
        </p:txBody>
      </p:sp>
    </p:spTree>
    <p:extLst>
      <p:ext uri="{BB962C8B-B14F-4D97-AF65-F5344CB8AC3E}">
        <p14:creationId xmlns:p14="http://schemas.microsoft.com/office/powerpoint/2010/main" val="308097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br>
              <a:rPr lang="en-US" dirty="0"/>
            </a:br>
            <a:r>
              <a:rPr lang="en-GB" sz="1200" b="0" i="1" dirty="0">
                <a:solidFill>
                  <a:schemeClr val="accent2">
                    <a:lumMod val="75000"/>
                  </a:schemeClr>
                </a:solidFill>
              </a:rPr>
              <a:t>(Click links to jump to section)</a:t>
            </a:r>
            <a:endParaRPr lang="en-US" b="0" i="1" dirty="0">
              <a:solidFill>
                <a:schemeClr val="accent2">
                  <a:lumMod val="75000"/>
                </a:schemeClr>
              </a:solidFill>
            </a:endParaRPr>
          </a:p>
        </p:txBody>
      </p:sp>
      <p:sp>
        <p:nvSpPr>
          <p:cNvPr id="3" name="Content Placeholder 2"/>
          <p:cNvSpPr>
            <a:spLocks noGrp="1"/>
          </p:cNvSpPr>
          <p:nvPr>
            <p:ph idx="1"/>
          </p:nvPr>
        </p:nvSpPr>
        <p:spPr>
          <a:xfrm>
            <a:off x="457199" y="1291829"/>
            <a:ext cx="6922851" cy="5190331"/>
          </a:xfrm>
        </p:spPr>
        <p:txBody>
          <a:bodyPr>
            <a:normAutofit fontScale="92500"/>
          </a:bodyPr>
          <a:lstStyle/>
          <a:p>
            <a:r>
              <a:rPr lang="en-US" sz="1400" b="1" dirty="0">
                <a:hlinkClick r:id="rId2" action="ppaction://hlinksldjump"/>
              </a:rPr>
              <a:t>Event Summary</a:t>
            </a:r>
            <a:endParaRPr lang="en-US" sz="1400" b="1" dirty="0"/>
          </a:p>
          <a:p>
            <a:r>
              <a:rPr lang="en-US" sz="1400" b="1" dirty="0">
                <a:hlinkClick r:id="rId3" action="ppaction://hlinksldjump"/>
              </a:rPr>
              <a:t>Agenda</a:t>
            </a:r>
            <a:endParaRPr lang="en-US" sz="1400" b="1" dirty="0"/>
          </a:p>
          <a:p>
            <a:r>
              <a:rPr lang="en-US" sz="1400" b="1" dirty="0">
                <a:hlinkClick r:id="rId4" action="ppaction://hlinksldjump"/>
              </a:rPr>
              <a:t>Welcome</a:t>
            </a:r>
            <a:endParaRPr lang="en-US" sz="1400" b="1" dirty="0"/>
          </a:p>
          <a:p>
            <a:pPr marL="468000" lvl="1" indent="-342900">
              <a:buFontTx/>
              <a:buChar char="-"/>
            </a:pPr>
            <a:r>
              <a:rPr lang="en-US" sz="1300" dirty="0">
                <a:hlinkClick r:id="rId5" action="ppaction://hlinksldjump"/>
              </a:rPr>
              <a:t>Chair’s Welcome</a:t>
            </a:r>
            <a:endParaRPr lang="en-US" sz="1300" dirty="0"/>
          </a:p>
          <a:p>
            <a:pPr marL="468000" lvl="1" indent="-342900">
              <a:buFontTx/>
              <a:buChar char="-"/>
            </a:pPr>
            <a:r>
              <a:rPr lang="en-US" sz="1300" dirty="0">
                <a:hlinkClick r:id="rId6" action="ppaction://hlinksldjump"/>
              </a:rPr>
              <a:t>Video messages from Ministers</a:t>
            </a:r>
            <a:endParaRPr lang="en-US" sz="1300" dirty="0"/>
          </a:p>
          <a:p>
            <a:r>
              <a:rPr lang="en-US" sz="1400" b="1" dirty="0">
                <a:hlinkClick r:id="rId7" action="ppaction://hlinksldjump"/>
              </a:rPr>
              <a:t>Introduction</a:t>
            </a:r>
            <a:endParaRPr lang="en-US" sz="1400" b="1" dirty="0"/>
          </a:p>
          <a:p>
            <a:pPr marL="468000" lvl="1" indent="-342900">
              <a:buFontTx/>
              <a:buChar char="-"/>
            </a:pPr>
            <a:r>
              <a:rPr lang="en-US" sz="1300" dirty="0">
                <a:hlinkClick r:id="rId8" action="ppaction://hlinksldjump"/>
              </a:rPr>
              <a:t>Keynote speaker: Prof. Sir Michael Marmot</a:t>
            </a:r>
            <a:endParaRPr lang="en-US" sz="1300" dirty="0"/>
          </a:p>
          <a:p>
            <a:pPr marL="468000" lvl="1" indent="-342900">
              <a:buFontTx/>
              <a:buChar char="-"/>
            </a:pPr>
            <a:r>
              <a:rPr lang="en-US" sz="1300" dirty="0">
                <a:hlinkClick r:id="rId9" action="ppaction://hlinksldjump"/>
              </a:rPr>
              <a:t>Questions for Prof. Sir Michael Marmot</a:t>
            </a:r>
            <a:endParaRPr lang="en-US" sz="1300" dirty="0"/>
          </a:p>
          <a:p>
            <a:r>
              <a:rPr lang="en-US" sz="1400" b="1" dirty="0">
                <a:hlinkClick r:id="rId10" action="ppaction://hlinksldjump"/>
              </a:rPr>
              <a:t>The Basic Income for Care Leavers in Wales Pilot and Evaluation</a:t>
            </a:r>
            <a:endParaRPr lang="en-US" sz="1400" b="1" dirty="0"/>
          </a:p>
          <a:p>
            <a:pPr marL="468000" lvl="1" indent="-342900">
              <a:buFontTx/>
              <a:buChar char="-"/>
            </a:pPr>
            <a:r>
              <a:rPr lang="en-US" sz="1300" dirty="0">
                <a:hlinkClick r:id="rId11" action="ppaction://hlinksldjump"/>
              </a:rPr>
              <a:t>The Basic Income Pilot</a:t>
            </a:r>
            <a:endParaRPr lang="en-US" sz="1300" dirty="0"/>
          </a:p>
          <a:p>
            <a:pPr marL="468000" lvl="1" indent="-342900">
              <a:buFontTx/>
              <a:buChar char="-"/>
            </a:pPr>
            <a:r>
              <a:rPr lang="en-US" sz="1300" dirty="0">
                <a:hlinkClick r:id="rId12" action="ppaction://hlinksldjump"/>
              </a:rPr>
              <a:t>Evaluation of the pilot</a:t>
            </a:r>
            <a:endParaRPr lang="en-US" sz="1300" dirty="0"/>
          </a:p>
          <a:p>
            <a:r>
              <a:rPr lang="en-GB" sz="1400" b="1" dirty="0">
                <a:hlinkClick r:id="rId13" action="ppaction://hlinksldjump"/>
              </a:rPr>
              <a:t>Insights from research on basic income schemes and interventions for care leavers</a:t>
            </a:r>
            <a:endParaRPr lang="en-GB" sz="1400" b="1" dirty="0"/>
          </a:p>
          <a:p>
            <a:pPr marL="468000" lvl="1" indent="-342900">
              <a:buFontTx/>
              <a:buChar char="-"/>
            </a:pPr>
            <a:r>
              <a:rPr lang="en-US" sz="1300" dirty="0">
                <a:hlinkClick r:id="rId14" action="ppaction://hlinksldjump"/>
              </a:rPr>
              <a:t>Dr Miriam Laker-</a:t>
            </a:r>
            <a:r>
              <a:rPr lang="en-US" sz="1300" dirty="0" err="1">
                <a:hlinkClick r:id="rId14" action="ppaction://hlinksldjump"/>
              </a:rPr>
              <a:t>Oketta</a:t>
            </a:r>
            <a:r>
              <a:rPr lang="en-US" sz="1300" dirty="0">
                <a:hlinkClick r:id="rId14" action="ppaction://hlinksldjump"/>
              </a:rPr>
              <a:t>, Give Directly</a:t>
            </a:r>
            <a:endParaRPr lang="en-US" sz="1300" dirty="0"/>
          </a:p>
          <a:p>
            <a:pPr marL="468000" lvl="1" indent="-342900">
              <a:buFontTx/>
              <a:buChar char="-"/>
            </a:pPr>
            <a:r>
              <a:rPr lang="en-US" sz="1300" dirty="0">
                <a:hlinkClick r:id="rId15" action="ppaction://hlinksldjump"/>
              </a:rPr>
              <a:t>Hannah Webster, Royal Society of Arts</a:t>
            </a:r>
            <a:endParaRPr lang="en-US" sz="1300" dirty="0"/>
          </a:p>
          <a:p>
            <a:pPr marL="468000" lvl="1" indent="-342900">
              <a:buFontTx/>
              <a:buChar char="-"/>
            </a:pPr>
            <a:r>
              <a:rPr lang="en-US" sz="1300" dirty="0">
                <a:hlinkClick r:id="rId16" action="ppaction://hlinksldjump"/>
              </a:rPr>
              <a:t>Dr Eleanor Ott, Centre for Evidence and Implementation</a:t>
            </a:r>
            <a:endParaRPr lang="en-US" sz="1300" dirty="0"/>
          </a:p>
          <a:p>
            <a:pPr marL="468000" lvl="1" indent="-342900">
              <a:buFontTx/>
              <a:buChar char="-"/>
            </a:pPr>
            <a:r>
              <a:rPr lang="en-US" sz="1300" dirty="0">
                <a:hlinkClick r:id="rId17" action="ppaction://hlinksldjump"/>
              </a:rPr>
              <a:t>Questions for the speakers</a:t>
            </a:r>
            <a:endParaRPr lang="en-US" sz="1300" dirty="0"/>
          </a:p>
          <a:p>
            <a:r>
              <a:rPr lang="en-US" sz="1400" b="1" dirty="0">
                <a:hlinkClick r:id="rId18" action="ppaction://hlinksldjump"/>
              </a:rPr>
              <a:t>Discussion</a:t>
            </a:r>
            <a:endParaRPr lang="en-US" sz="1400" b="1" dirty="0"/>
          </a:p>
          <a:p>
            <a:r>
              <a:rPr lang="en-US" sz="1400" b="1" dirty="0">
                <a:hlinkClick r:id="rId19" action="ppaction://hlinksldjump"/>
              </a:rPr>
              <a:t>Reflections</a:t>
            </a:r>
            <a:endParaRPr lang="en-US" sz="1400" b="1" dirty="0"/>
          </a:p>
          <a:p>
            <a:pPr marL="468000" lvl="1" indent="-342900">
              <a:buFontTx/>
              <a:buChar char="-"/>
            </a:pPr>
            <a:r>
              <a:rPr lang="en-US" sz="1300" dirty="0">
                <a:hlinkClick r:id="rId20" action="ppaction://hlinksldjump"/>
              </a:rPr>
              <a:t>Reflections: Prof. Guy Standing</a:t>
            </a:r>
            <a:endParaRPr lang="en-US" sz="1300" dirty="0"/>
          </a:p>
          <a:p>
            <a:pPr marL="468000" lvl="1" indent="-342900">
              <a:buFontTx/>
              <a:buChar char="-"/>
            </a:pPr>
            <a:r>
              <a:rPr lang="en-US" sz="1300" dirty="0">
                <a:hlinkClick r:id="rId21" action="ppaction://hlinksldjump"/>
              </a:rPr>
              <a:t>Questions for Prof. Guy Standing</a:t>
            </a:r>
            <a:endParaRPr lang="en-US" sz="1300" dirty="0"/>
          </a:p>
          <a:p>
            <a:r>
              <a:rPr lang="en-US" sz="1400" b="1" dirty="0">
                <a:hlinkClick r:id="rId22" action="ppaction://hlinksldjump"/>
              </a:rPr>
              <a:t>Resources</a:t>
            </a:r>
            <a:endParaRPr lang="en-US" sz="1400" b="1" dirty="0"/>
          </a:p>
          <a:p>
            <a:r>
              <a:rPr lang="en-US" sz="1400" b="1" dirty="0">
                <a:hlinkClick r:id="rId23" action="ppaction://hlinksldjump"/>
              </a:rPr>
              <a:t>Speaker biographies</a:t>
            </a:r>
            <a:endParaRPr lang="en-US" sz="1400" dirty="0"/>
          </a:p>
          <a:p>
            <a:endParaRPr lang="en-US" sz="1400"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2</a:t>
            </a:fld>
            <a:endParaRPr lang="en-US" dirty="0"/>
          </a:p>
        </p:txBody>
      </p:sp>
    </p:spTree>
    <p:extLst>
      <p:ext uri="{BB962C8B-B14F-4D97-AF65-F5344CB8AC3E}">
        <p14:creationId xmlns:p14="http://schemas.microsoft.com/office/powerpoint/2010/main" val="3416407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Dr Miriam Laker-</a:t>
            </a:r>
            <a:r>
              <a:rPr lang="en-US" sz="3000" dirty="0" err="1"/>
              <a:t>Oketta</a:t>
            </a:r>
            <a:r>
              <a:rPr lang="en-US" sz="3000" dirty="0"/>
              <a:t>: key points</a:t>
            </a:r>
          </a:p>
        </p:txBody>
      </p:sp>
      <p:sp>
        <p:nvSpPr>
          <p:cNvPr id="3" name="Content Placeholder 2"/>
          <p:cNvSpPr>
            <a:spLocks noGrp="1"/>
          </p:cNvSpPr>
          <p:nvPr>
            <p:ph idx="1"/>
          </p:nvPr>
        </p:nvSpPr>
        <p:spPr>
          <a:xfrm>
            <a:off x="457200" y="1202487"/>
            <a:ext cx="8330688" cy="5105773"/>
          </a:xfrm>
        </p:spPr>
        <p:txBody>
          <a:bodyPr>
            <a:normAutofit/>
          </a:bodyPr>
          <a:lstStyle/>
          <a:p>
            <a:pPr algn="just">
              <a:lnSpc>
                <a:spcPct val="107000"/>
              </a:lnSpc>
              <a:spcAft>
                <a:spcPts val="800"/>
              </a:spcAft>
            </a:pPr>
            <a:r>
              <a:rPr lang="en-GB" sz="1400" b="1" dirty="0">
                <a:ea typeface="Calibri" panose="020F0502020204030204" pitchFamily="34" charset="0"/>
                <a:cs typeface="Times New Roman" panose="02020603050405020304" pitchFamily="18" charset="0"/>
              </a:rPr>
              <a:t>Dr Miriam Laker-</a:t>
            </a:r>
            <a:r>
              <a:rPr lang="en-GB" sz="1400" b="1" dirty="0" err="1">
                <a:ea typeface="Calibri" panose="020F0502020204030204" pitchFamily="34" charset="0"/>
                <a:cs typeface="Times New Roman" panose="02020603050405020304" pitchFamily="18" charset="0"/>
              </a:rPr>
              <a:t>Oketta</a:t>
            </a:r>
            <a:r>
              <a:rPr lang="en-GB" sz="1400" b="1" dirty="0">
                <a:ea typeface="Calibri" panose="020F0502020204030204" pitchFamily="34" charset="0"/>
                <a:cs typeface="Times New Roman" panose="02020603050405020304" pitchFamily="18" charset="0"/>
              </a:rPr>
              <a:t> discussed several projects run by </a:t>
            </a:r>
            <a:r>
              <a:rPr lang="en-GB" sz="1400" b="1" dirty="0" err="1">
                <a:ea typeface="Calibri" panose="020F0502020204030204" pitchFamily="34" charset="0"/>
                <a:cs typeface="Times New Roman" panose="02020603050405020304" pitchFamily="18" charset="0"/>
              </a:rPr>
              <a:t>GiveDirectly</a:t>
            </a:r>
            <a:r>
              <a:rPr lang="en-GB" sz="1400" b="1" dirty="0">
                <a:ea typeface="Calibri" panose="020F0502020204030204" pitchFamily="34" charset="0"/>
                <a:cs typeface="Times New Roman" panose="02020603050405020304" pitchFamily="18" charset="0"/>
              </a:rPr>
              <a:t> involving cash transfers. </a:t>
            </a:r>
            <a:r>
              <a:rPr lang="en-GB" sz="1400" b="1" dirty="0" err="1">
                <a:ea typeface="Calibri" panose="020F0502020204030204" pitchFamily="34" charset="0"/>
                <a:cs typeface="Times New Roman" panose="02020603050405020304" pitchFamily="18" charset="0"/>
              </a:rPr>
              <a:t>GiveDirectly</a:t>
            </a:r>
            <a:r>
              <a:rPr lang="en-GB" sz="1400" b="1" dirty="0">
                <a:ea typeface="Calibri" panose="020F0502020204030204" pitchFamily="34" charset="0"/>
                <a:cs typeface="Times New Roman" panose="02020603050405020304" pitchFamily="18" charset="0"/>
              </a:rPr>
              <a:t> </a:t>
            </a:r>
            <a:r>
              <a:rPr lang="en-GB" sz="1400" dirty="0">
                <a:ea typeface="Calibri" panose="020F0502020204030204" pitchFamily="34" charset="0"/>
                <a:cs typeface="Times New Roman" panose="02020603050405020304" pitchFamily="18" charset="0"/>
              </a:rPr>
              <a:t>is an international aid agency which gives unconditional cash transfers to people living in poverty. It has reached over 1.5 million recipients in fourteen countries.</a:t>
            </a:r>
            <a:endParaRPr lang="en-GB" sz="1400" b="1" dirty="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err="1">
                <a:ea typeface="Calibri" panose="020F0502020204030204" pitchFamily="34" charset="0"/>
                <a:cs typeface="Times New Roman" panose="02020603050405020304" pitchFamily="18" charset="0"/>
              </a:rPr>
              <a:t>GiveDirectly</a:t>
            </a:r>
            <a:r>
              <a:rPr lang="en-GB" sz="1400" dirty="0">
                <a:ea typeface="Calibri" panose="020F0502020204030204" pitchFamily="34" charset="0"/>
                <a:cs typeface="Times New Roman" panose="02020603050405020304" pitchFamily="18" charset="0"/>
              </a:rPr>
              <a:t> is currently leading a twelve year experiment studying the effects of a Universal Basic Income </a:t>
            </a:r>
            <a:r>
              <a:rPr lang="en-GB" sz="1400" dirty="0">
                <a:solidFill>
                  <a:schemeClr val="tx2"/>
                </a:solidFill>
                <a:ea typeface="Calibri" panose="020F0502020204030204" pitchFamily="34" charset="0"/>
                <a:cs typeface="Times New Roman" panose="02020603050405020304" pitchFamily="18" charset="0"/>
              </a:rPr>
              <a:t>(UBI), </a:t>
            </a:r>
            <a:r>
              <a:rPr lang="en-GB" sz="1400" dirty="0">
                <a:ea typeface="Calibri" panose="020F0502020204030204" pitchFamily="34" charset="0"/>
                <a:cs typeface="Times New Roman" panose="02020603050405020304" pitchFamily="18" charset="0"/>
              </a:rPr>
              <a:t>to generate evidence </a:t>
            </a:r>
            <a:r>
              <a:rPr lang="en-GB" sz="1400" dirty="0">
                <a:solidFill>
                  <a:schemeClr val="tx2"/>
                </a:solidFill>
                <a:ea typeface="Calibri" panose="020F0502020204030204" pitchFamily="34" charset="0"/>
                <a:cs typeface="Times New Roman" panose="02020603050405020304" pitchFamily="18" charset="0"/>
              </a:rPr>
              <a:t>on the impact of </a:t>
            </a:r>
            <a:r>
              <a:rPr lang="en-GB" sz="1400" dirty="0">
                <a:ea typeface="Calibri" panose="020F0502020204030204" pitchFamily="34" charset="0"/>
                <a:cs typeface="Times New Roman" panose="02020603050405020304" pitchFamily="18" charset="0"/>
              </a:rPr>
              <a:t>UBI in developing countries.</a:t>
            </a:r>
          </a:p>
          <a:p>
            <a:pPr algn="just">
              <a:lnSpc>
                <a:spcPct val="107000"/>
              </a:lnSpc>
              <a:spcAft>
                <a:spcPts val="800"/>
              </a:spcAft>
            </a:pPr>
            <a:r>
              <a:rPr lang="en-GB" sz="1400" b="1" dirty="0">
                <a:ea typeface="Calibri" panose="020F0502020204030204" pitchFamily="34" charset="0"/>
                <a:cs typeface="Times New Roman" panose="02020603050405020304" pitchFamily="18" charset="0"/>
                <a:hlinkClick r:id="rId3"/>
              </a:rPr>
              <a:t>Key learning from this project so far (in the context of COVID-19):</a:t>
            </a:r>
            <a:endParaRPr lang="en-GB" sz="1400" b="1"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20</a:t>
            </a:fld>
            <a:endParaRPr lang="en-US" dirty="0"/>
          </a:p>
        </p:txBody>
      </p:sp>
      <p:sp>
        <p:nvSpPr>
          <p:cNvPr id="8" name="TextBox 7">
            <a:extLst>
              <a:ext uri="{FF2B5EF4-FFF2-40B4-BE49-F238E27FC236}">
                <a16:creationId xmlns:a16="http://schemas.microsoft.com/office/drawing/2014/main" id="{1D7CE981-8F5C-6BBE-0417-070C042FE221}"/>
              </a:ext>
            </a:extLst>
          </p:cNvPr>
          <p:cNvSpPr txBox="1"/>
          <p:nvPr/>
        </p:nvSpPr>
        <p:spPr>
          <a:xfrm>
            <a:off x="457200" y="2945165"/>
            <a:ext cx="7584393" cy="2465868"/>
          </a:xfrm>
          <a:prstGeom prst="rect">
            <a:avLst/>
          </a:prstGeom>
          <a:noFill/>
        </p:spPr>
        <p:txBody>
          <a:bodyPr wrap="square">
            <a:spAutoFit/>
          </a:bodyPr>
          <a:lstStyle/>
          <a:p>
            <a:pPr marL="285750" indent="-285750" algn="just">
              <a:lnSpc>
                <a:spcPct val="107000"/>
              </a:lnSpc>
              <a:buFont typeface="Arial" panose="020B0604020202020204" pitchFamily="34" charset="0"/>
              <a:buChar char="•"/>
            </a:pPr>
            <a:r>
              <a:rPr lang="en-GB" sz="1400" dirty="0">
                <a:solidFill>
                  <a:schemeClr val="accent1"/>
                </a:solidFill>
                <a:ea typeface="Calibri" panose="020F0502020204030204" pitchFamily="34" charset="0"/>
                <a:cs typeface="Times New Roman" panose="02020603050405020304" pitchFamily="18" charset="0"/>
              </a:rPr>
              <a:t>Cash transfers improved well-being on measures including hunger, sickness and depression, even given the context of the COVID-19 pandemic. </a:t>
            </a:r>
          </a:p>
          <a:p>
            <a:pPr marL="285750" indent="-285750" algn="just">
              <a:lnSpc>
                <a:spcPct val="107000"/>
              </a:lnSpc>
              <a:buFont typeface="Arial" panose="020B0604020202020204" pitchFamily="34" charset="0"/>
              <a:buChar char="•"/>
            </a:pPr>
            <a:r>
              <a:rPr lang="en-GB" sz="1400" dirty="0">
                <a:solidFill>
                  <a:schemeClr val="accent1"/>
                </a:solidFill>
                <a:ea typeface="Calibri" panose="020F0502020204030204" pitchFamily="34" charset="0"/>
                <a:cs typeface="Times New Roman" panose="02020603050405020304" pitchFamily="18" charset="0"/>
              </a:rPr>
              <a:t>There were also potential public health benefits, as recipients were less likely to visit hospitals, and had fewer non-commercial social interactions.</a:t>
            </a:r>
          </a:p>
          <a:p>
            <a:pPr marL="285750" indent="-285750" algn="just">
              <a:lnSpc>
                <a:spcPct val="107000"/>
              </a:lnSpc>
              <a:buFont typeface="Arial" panose="020B0604020202020204" pitchFamily="34" charset="0"/>
              <a:buChar char="•"/>
            </a:pPr>
            <a:r>
              <a:rPr lang="en-GB" sz="1400" dirty="0">
                <a:solidFill>
                  <a:schemeClr val="accent1"/>
                </a:solidFill>
                <a:ea typeface="Calibri" panose="020F0502020204030204" pitchFamily="34" charset="0"/>
                <a:cs typeface="Times New Roman" panose="02020603050405020304" pitchFamily="18" charset="0"/>
              </a:rPr>
              <a:t>The pandemic led to losses in income accrued through starting new enterprises, but recipients suffered smaller increases in hunger (compared with non-recipients).</a:t>
            </a:r>
          </a:p>
          <a:p>
            <a:pPr marL="285750" marR="0" lvl="0" indent="-285750" algn="just" defTabSz="457200" rtl="0" eaLnBrk="1" fontAlgn="auto" latinLnBrk="0" hangingPunct="1">
              <a:lnSpc>
                <a:spcPct val="107000"/>
              </a:lnSpc>
              <a:spcBef>
                <a:spcPct val="20000"/>
              </a:spcBef>
              <a:buClr>
                <a:srgbClr val="004253"/>
              </a:buClr>
              <a:buSzTx/>
              <a:buFont typeface="Arial" panose="020B0604020202020204" pitchFamily="34" charset="0"/>
              <a:buChar char="•"/>
              <a:tabLst/>
              <a:defRPr/>
            </a:pPr>
            <a:r>
              <a:rPr lang="en-GB" sz="1400" dirty="0">
                <a:solidFill>
                  <a:schemeClr val="accent1"/>
                </a:solidFill>
                <a:latin typeface="Century Gothic"/>
                <a:ea typeface="Calibri" panose="020F0502020204030204" pitchFamily="34" charset="0"/>
                <a:cs typeface="Times New Roman" panose="02020603050405020304" pitchFamily="18" charset="0"/>
              </a:rPr>
              <a:t>Recipients pooled money to accrue benefits for the community (e.g. a pre-school teacher).</a:t>
            </a:r>
          </a:p>
          <a:p>
            <a:pPr marL="285750" marR="0" lvl="0" indent="-285750" algn="just" defTabSz="457200" rtl="0" eaLnBrk="1" fontAlgn="auto" latinLnBrk="0" hangingPunct="1">
              <a:lnSpc>
                <a:spcPct val="107000"/>
              </a:lnSpc>
              <a:spcBef>
                <a:spcPct val="20000"/>
              </a:spcBef>
              <a:buClr>
                <a:srgbClr val="004253"/>
              </a:buClr>
              <a:buSzTx/>
              <a:buFont typeface="Arial" panose="020B0604020202020204" pitchFamily="34" charset="0"/>
              <a:buChar char="•"/>
              <a:tabLst/>
              <a:defRPr/>
            </a:pPr>
            <a:r>
              <a:rPr kumimoji="0" lang="en-GB" sz="1400" b="0" i="0" u="none" strike="noStrike" kern="1200" cap="none" spc="0" normalizeH="0" baseline="0" noProof="0" dirty="0">
                <a:ln>
                  <a:noFill/>
                </a:ln>
                <a:solidFill>
                  <a:schemeClr val="accent1"/>
                </a:solidFill>
                <a:effectLst/>
                <a:uLnTx/>
                <a:uFillTx/>
                <a:latin typeface="Century Gothic"/>
                <a:ea typeface="Calibri" panose="020F0502020204030204" pitchFamily="34" charset="0"/>
                <a:cs typeface="Times New Roman" panose="02020603050405020304" pitchFamily="18" charset="0"/>
              </a:rPr>
              <a:t>Recipients invested in a wide range of assets: one invested in musical instruments and started a band</a:t>
            </a:r>
            <a:endParaRPr lang="en-GB" sz="1400" dirty="0">
              <a:solidFill>
                <a:schemeClr val="accent1"/>
              </a:solidFill>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CE3AE0A-9D31-0C92-B562-267ED61E1E02}"/>
              </a:ext>
            </a:extLst>
          </p:cNvPr>
          <p:cNvSpPr/>
          <p:nvPr/>
        </p:nvSpPr>
        <p:spPr>
          <a:xfrm>
            <a:off x="559289" y="5459123"/>
            <a:ext cx="6371349" cy="676757"/>
          </a:xfrm>
          <a:prstGeom prst="rect">
            <a:avLst/>
          </a:prstGeom>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b="1" dirty="0">
                <a:solidFill>
                  <a:schemeClr val="bg2"/>
                </a:solidFill>
                <a:hlinkClick r:id="rId4">
                  <a:extLst>
                    <a:ext uri="{A12FA001-AC4F-418D-AE19-62706E023703}">
                      <ahyp:hlinkClr xmlns:ahyp="http://schemas.microsoft.com/office/drawing/2018/hyperlinkcolor" val="tx"/>
                    </a:ext>
                  </a:extLst>
                </a:hlinkClick>
              </a:rPr>
              <a:t>“Not everybody wants a goat, not everybody wants a house. I’m the only one who knows what I really need”</a:t>
            </a:r>
            <a:endParaRPr lang="en-GB" b="1" dirty="0">
              <a:solidFill>
                <a:schemeClr val="bg2"/>
              </a:solidFill>
            </a:endParaRPr>
          </a:p>
        </p:txBody>
      </p:sp>
    </p:spTree>
    <p:extLst>
      <p:ext uri="{BB962C8B-B14F-4D97-AF65-F5344CB8AC3E}">
        <p14:creationId xmlns:p14="http://schemas.microsoft.com/office/powerpoint/2010/main" val="3426968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8943C2-6478-8BF8-986E-1AF0357D6813}"/>
              </a:ext>
              <a:ext uri="{C183D7F6-B498-43B3-948B-1728B52AA6E4}">
                <adec:decorative xmlns:adec="http://schemas.microsoft.com/office/drawing/2017/decorative" val="1"/>
              </a:ext>
            </a:extLst>
          </p:cNvPr>
          <p:cNvSpPr/>
          <p:nvPr/>
        </p:nvSpPr>
        <p:spPr>
          <a:xfrm>
            <a:off x="559165" y="1230165"/>
            <a:ext cx="3277897" cy="4877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endParaRPr lang="en-GB" b="1" dirty="0"/>
          </a:p>
        </p:txBody>
      </p:sp>
      <p:sp>
        <p:nvSpPr>
          <p:cNvPr id="8" name="Rectangle 7">
            <a:extLst>
              <a:ext uri="{FF2B5EF4-FFF2-40B4-BE49-F238E27FC236}">
                <a16:creationId xmlns:a16="http://schemas.microsoft.com/office/drawing/2014/main" id="{F37B4E60-EF8B-FA8F-6252-864A88B394C9}"/>
              </a:ext>
              <a:ext uri="{C183D7F6-B498-43B3-948B-1728B52AA6E4}">
                <adec:decorative xmlns:adec="http://schemas.microsoft.com/office/drawing/2017/decorative" val="1"/>
              </a:ext>
            </a:extLst>
          </p:cNvPr>
          <p:cNvSpPr/>
          <p:nvPr/>
        </p:nvSpPr>
        <p:spPr>
          <a:xfrm>
            <a:off x="3967535" y="1230165"/>
            <a:ext cx="3277897" cy="4877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n-GB" b="1" dirty="0"/>
          </a:p>
        </p:txBody>
      </p:sp>
      <p:sp>
        <p:nvSpPr>
          <p:cNvPr id="2" name="Title 1"/>
          <p:cNvSpPr>
            <a:spLocks noGrp="1"/>
          </p:cNvSpPr>
          <p:nvPr>
            <p:ph type="title"/>
          </p:nvPr>
        </p:nvSpPr>
        <p:spPr/>
        <p:txBody>
          <a:bodyPr>
            <a:normAutofit/>
          </a:bodyPr>
          <a:lstStyle/>
          <a:p>
            <a:r>
              <a:rPr lang="en-US" sz="3000" dirty="0"/>
              <a:t>Dr Miriam Laker-</a:t>
            </a:r>
            <a:r>
              <a:rPr lang="en-US" sz="3000" dirty="0" err="1"/>
              <a:t>Oketta</a:t>
            </a:r>
            <a:r>
              <a:rPr lang="en-US" sz="3000" dirty="0"/>
              <a:t>: other trials</a:t>
            </a:r>
          </a:p>
        </p:txBody>
      </p:sp>
      <p:sp>
        <p:nvSpPr>
          <p:cNvPr id="12" name="TextBox 11">
            <a:extLst>
              <a:ext uri="{FF2B5EF4-FFF2-40B4-BE49-F238E27FC236}">
                <a16:creationId xmlns:a16="http://schemas.microsoft.com/office/drawing/2014/main" id="{6A945008-A37A-9519-5F31-0B8FE126DD3C}"/>
              </a:ext>
            </a:extLst>
          </p:cNvPr>
          <p:cNvSpPr txBox="1"/>
          <p:nvPr/>
        </p:nvSpPr>
        <p:spPr>
          <a:xfrm>
            <a:off x="414610" y="1221017"/>
            <a:ext cx="3535899" cy="646331"/>
          </a:xfrm>
          <a:prstGeom prst="rect">
            <a:avLst/>
          </a:prstGeom>
          <a:noFill/>
        </p:spPr>
        <p:txBody>
          <a:bodyPr wrap="square" anchor="ctr">
            <a:spAutoFit/>
          </a:bodyPr>
          <a:lstStyle/>
          <a:p>
            <a:pPr algn="ctr"/>
            <a:r>
              <a:rPr lang="en-GB" b="1" dirty="0">
                <a:solidFill>
                  <a:schemeClr val="accent1"/>
                </a:solidFill>
                <a:hlinkClick r:id="rId3"/>
              </a:rPr>
              <a:t>How do urban youth spend cash transfers? (Kenya)</a:t>
            </a:r>
            <a:endParaRPr lang="en-GB" b="1" dirty="0">
              <a:solidFill>
                <a:schemeClr val="accent1"/>
              </a:solidFill>
            </a:endParaRPr>
          </a:p>
        </p:txBody>
      </p:sp>
      <p:sp>
        <p:nvSpPr>
          <p:cNvPr id="5" name="TextBox 4">
            <a:extLst>
              <a:ext uri="{FF2B5EF4-FFF2-40B4-BE49-F238E27FC236}">
                <a16:creationId xmlns:a16="http://schemas.microsoft.com/office/drawing/2014/main" id="{B206A8DA-F7FC-0AB2-0695-17CF34F0D33D}"/>
              </a:ext>
            </a:extLst>
          </p:cNvPr>
          <p:cNvSpPr txBox="1"/>
          <p:nvPr/>
        </p:nvSpPr>
        <p:spPr>
          <a:xfrm>
            <a:off x="646044" y="1871216"/>
            <a:ext cx="3151372" cy="4031873"/>
          </a:xfrm>
          <a:prstGeom prst="rect">
            <a:avLst/>
          </a:prstGeom>
          <a:noFill/>
        </p:spPr>
        <p:txBody>
          <a:bodyPr wrap="square">
            <a:spAutoFit/>
          </a:bodyPr>
          <a:lstStyle/>
          <a:p>
            <a:pPr marL="285750" indent="-285750">
              <a:buFont typeface="Arial" panose="020B0604020202020204" pitchFamily="34" charset="0"/>
              <a:buChar char="•"/>
            </a:pPr>
            <a:r>
              <a:rPr lang="en-GB" sz="1600" dirty="0">
                <a:solidFill>
                  <a:schemeClr val="tx2"/>
                </a:solidFill>
              </a:rPr>
              <a:t>Two groups of participants, both also given cash to purchase a smartphone:</a:t>
            </a:r>
          </a:p>
          <a:p>
            <a:pPr marL="742950" lvl="1" indent="-285750">
              <a:buFont typeface="Arial" panose="020B0604020202020204" pitchFamily="34" charset="0"/>
              <a:buChar char="•"/>
            </a:pPr>
            <a:r>
              <a:rPr lang="en-GB" sz="1600" dirty="0">
                <a:solidFill>
                  <a:schemeClr val="tx2"/>
                </a:solidFill>
              </a:rPr>
              <a:t>3 instalments </a:t>
            </a:r>
          </a:p>
          <a:p>
            <a:pPr marL="742950" lvl="1" indent="-285750">
              <a:buFont typeface="Arial" panose="020B0604020202020204" pitchFamily="34" charset="0"/>
              <a:buChar char="•"/>
            </a:pPr>
            <a:r>
              <a:rPr lang="en-GB" sz="1600" dirty="0">
                <a:solidFill>
                  <a:schemeClr val="tx2"/>
                </a:solidFill>
              </a:rPr>
              <a:t>24 instalments</a:t>
            </a:r>
          </a:p>
          <a:p>
            <a:pPr lvl="1"/>
            <a:endParaRPr lang="en-GB" sz="1600" dirty="0">
              <a:solidFill>
                <a:schemeClr val="tx2"/>
              </a:solidFill>
            </a:endParaRPr>
          </a:p>
          <a:p>
            <a:pPr marL="285750" indent="-285750">
              <a:buFont typeface="Arial" panose="020B0604020202020204" pitchFamily="34" charset="0"/>
              <a:buChar char="•"/>
            </a:pPr>
            <a:r>
              <a:rPr lang="en-GB" sz="1600" dirty="0">
                <a:solidFill>
                  <a:schemeClr val="tx2"/>
                </a:solidFill>
              </a:rPr>
              <a:t>Sizeable and sustained shift to self-employment</a:t>
            </a:r>
          </a:p>
          <a:p>
            <a:pPr marL="285750" indent="-285750">
              <a:buFont typeface="Arial" panose="020B0604020202020204" pitchFamily="34" charset="0"/>
              <a:buChar char="•"/>
            </a:pPr>
            <a:r>
              <a:rPr lang="en-GB" sz="1600" dirty="0">
                <a:solidFill>
                  <a:schemeClr val="tx2"/>
                </a:solidFill>
              </a:rPr>
              <a:t>Participants reported increased savings, reduced debts, and the ability to pay for better accommodation.</a:t>
            </a:r>
          </a:p>
          <a:p>
            <a:pPr marL="285750" indent="-285750">
              <a:buFont typeface="Arial" panose="020B0604020202020204" pitchFamily="34" charset="0"/>
              <a:buChar char="•"/>
            </a:pPr>
            <a:r>
              <a:rPr lang="en-GB" sz="1600" dirty="0">
                <a:solidFill>
                  <a:schemeClr val="tx2"/>
                </a:solidFill>
              </a:rPr>
              <a:t>Smartphone enhancing business opportunities and supporting digital inclusion</a:t>
            </a:r>
          </a:p>
        </p:txBody>
      </p:sp>
      <p:sp>
        <p:nvSpPr>
          <p:cNvPr id="11" name="TextBox 10">
            <a:extLst>
              <a:ext uri="{FF2B5EF4-FFF2-40B4-BE49-F238E27FC236}">
                <a16:creationId xmlns:a16="http://schemas.microsoft.com/office/drawing/2014/main" id="{88E6151D-393C-D0B9-B1EB-B596B0F4C4C3}"/>
              </a:ext>
            </a:extLst>
          </p:cNvPr>
          <p:cNvSpPr txBox="1"/>
          <p:nvPr/>
        </p:nvSpPr>
        <p:spPr>
          <a:xfrm>
            <a:off x="3879652" y="1217149"/>
            <a:ext cx="3535899" cy="646331"/>
          </a:xfrm>
          <a:prstGeom prst="rect">
            <a:avLst/>
          </a:prstGeom>
          <a:noFill/>
        </p:spPr>
        <p:txBody>
          <a:bodyPr wrap="square">
            <a:spAutoFit/>
          </a:bodyPr>
          <a:lstStyle/>
          <a:p>
            <a:pPr algn="ctr"/>
            <a:r>
              <a:rPr lang="en-GB" b="1" dirty="0">
                <a:solidFill>
                  <a:schemeClr val="accent1"/>
                </a:solidFill>
                <a:hlinkClick r:id="rId4"/>
              </a:rPr>
              <a:t>Benchmarking skills training vs. cash transfers (Rwanda)</a:t>
            </a:r>
            <a:endParaRPr lang="en-GB" b="1" dirty="0">
              <a:solidFill>
                <a:schemeClr val="accent1"/>
              </a:solidFill>
            </a:endParaRPr>
          </a:p>
        </p:txBody>
      </p:sp>
      <p:sp>
        <p:nvSpPr>
          <p:cNvPr id="14" name="TextBox 13">
            <a:extLst>
              <a:ext uri="{FF2B5EF4-FFF2-40B4-BE49-F238E27FC236}">
                <a16:creationId xmlns:a16="http://schemas.microsoft.com/office/drawing/2014/main" id="{52027666-D0D3-5EDA-7F51-A14AC41D739E}"/>
              </a:ext>
              <a:ext uri="{C183D7F6-B498-43B3-948B-1728B52AA6E4}">
                <adec:decorative xmlns:adec="http://schemas.microsoft.com/office/drawing/2017/decorative" val="0"/>
              </a:ext>
            </a:extLst>
          </p:cNvPr>
          <p:cNvSpPr txBox="1"/>
          <p:nvPr/>
        </p:nvSpPr>
        <p:spPr>
          <a:xfrm>
            <a:off x="3917615" y="1829111"/>
            <a:ext cx="3327817" cy="4278094"/>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tx2"/>
                </a:solidFill>
              </a:rPr>
              <a:t>Comparing a youth skills and entrepreneurship programme with cash transfers, and a combination of both.</a:t>
            </a:r>
          </a:p>
          <a:p>
            <a:pPr lvl="1"/>
            <a:endParaRPr lang="en-GB" sz="1600" dirty="0">
              <a:solidFill>
                <a:schemeClr val="tx2"/>
              </a:solidFill>
            </a:endParaRPr>
          </a:p>
          <a:p>
            <a:pPr marL="285750" indent="-285750">
              <a:buFont typeface="Arial" panose="020B0604020202020204" pitchFamily="34" charset="0"/>
              <a:buChar char="•"/>
            </a:pPr>
            <a:r>
              <a:rPr lang="en-GB" sz="1600" dirty="0">
                <a:solidFill>
                  <a:schemeClr val="tx2"/>
                </a:solidFill>
              </a:rPr>
              <a:t>A cost-equivalent cash transfer improved the same outcomes as the skills training, and others.</a:t>
            </a:r>
          </a:p>
          <a:p>
            <a:pPr marL="285750" indent="-285750">
              <a:buFont typeface="Arial" panose="020B0604020202020204" pitchFamily="34" charset="0"/>
              <a:buChar char="•"/>
            </a:pPr>
            <a:r>
              <a:rPr lang="en-GB" sz="1600" dirty="0">
                <a:solidFill>
                  <a:schemeClr val="tx2"/>
                </a:solidFill>
              </a:rPr>
              <a:t>Cash transfers significantly improved five outcomes by more than the skills training, including:</a:t>
            </a:r>
          </a:p>
          <a:p>
            <a:pPr marL="742950" lvl="1" indent="-285750">
              <a:buFont typeface="Arial" panose="020B0604020202020204" pitchFamily="34" charset="0"/>
              <a:buChar char="•"/>
            </a:pPr>
            <a:r>
              <a:rPr lang="en-GB" sz="1600" dirty="0">
                <a:solidFill>
                  <a:schemeClr val="tx2"/>
                </a:solidFill>
              </a:rPr>
              <a:t>Income</a:t>
            </a:r>
          </a:p>
          <a:p>
            <a:pPr marL="742950" lvl="1" indent="-285750">
              <a:buFont typeface="Arial" panose="020B0604020202020204" pitchFamily="34" charset="0"/>
              <a:buChar char="•"/>
            </a:pPr>
            <a:r>
              <a:rPr lang="en-GB" sz="1600" dirty="0">
                <a:solidFill>
                  <a:schemeClr val="tx2"/>
                </a:solidFill>
              </a:rPr>
              <a:t>Productive assets</a:t>
            </a:r>
          </a:p>
          <a:p>
            <a:pPr marL="742950" lvl="1" indent="-285750">
              <a:buFont typeface="Arial" panose="020B0604020202020204" pitchFamily="34" charset="0"/>
              <a:buChar char="•"/>
            </a:pPr>
            <a:r>
              <a:rPr lang="en-GB" sz="1600" dirty="0">
                <a:solidFill>
                  <a:schemeClr val="tx2"/>
                </a:solidFill>
              </a:rPr>
              <a:t>Wellbeing</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21</a:t>
            </a:fld>
            <a:endParaRPr lang="en-US" dirty="0"/>
          </a:p>
        </p:txBody>
      </p:sp>
    </p:spTree>
    <p:extLst>
      <p:ext uri="{BB962C8B-B14F-4D97-AF65-F5344CB8AC3E}">
        <p14:creationId xmlns:p14="http://schemas.microsoft.com/office/powerpoint/2010/main" val="179799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Recording: Hannah Webster</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22</a:t>
            </a:fld>
            <a:endParaRPr lang="en-US" dirty="0"/>
          </a:p>
        </p:txBody>
      </p:sp>
      <p:pic>
        <p:nvPicPr>
          <p:cNvPr id="5" name="Picture 4" descr="Image of Hannah Webster's presentation at the conference. Click to watch the video on Youtube.">
            <a:hlinkClick r:id="rId2"/>
            <a:extLst>
              <a:ext uri="{FF2B5EF4-FFF2-40B4-BE49-F238E27FC236}">
                <a16:creationId xmlns:a16="http://schemas.microsoft.com/office/drawing/2014/main" id="{DBF559F3-B50A-64AF-9F0A-070595AA32D5}"/>
              </a:ext>
            </a:extLst>
          </p:cNvPr>
          <p:cNvPicPr>
            <a:picLocks noChangeAspect="1"/>
          </p:cNvPicPr>
          <p:nvPr/>
        </p:nvPicPr>
        <p:blipFill>
          <a:blip r:embed="rId3"/>
          <a:stretch>
            <a:fillRect/>
          </a:stretch>
        </p:blipFill>
        <p:spPr>
          <a:xfrm>
            <a:off x="720000" y="1542600"/>
            <a:ext cx="7419526" cy="3960000"/>
          </a:xfrm>
          <a:prstGeom prst="rect">
            <a:avLst/>
          </a:prstGeom>
        </p:spPr>
      </p:pic>
      <p:sp>
        <p:nvSpPr>
          <p:cNvPr id="6" name="TextBox 5">
            <a:extLst>
              <a:ext uri="{FF2B5EF4-FFF2-40B4-BE49-F238E27FC236}">
                <a16:creationId xmlns:a16="http://schemas.microsoft.com/office/drawing/2014/main" id="{054FDDDC-7C2B-A860-48C5-8EB8DFBD9B54}"/>
              </a:ext>
            </a:extLst>
          </p:cNvPr>
          <p:cNvSpPr txBox="1"/>
          <p:nvPr/>
        </p:nvSpPr>
        <p:spPr>
          <a:xfrm>
            <a:off x="457200" y="1048306"/>
            <a:ext cx="7621200" cy="369332"/>
          </a:xfrm>
          <a:prstGeom prst="rect">
            <a:avLst/>
          </a:prstGeom>
          <a:noFill/>
        </p:spPr>
        <p:txBody>
          <a:bodyPr wrap="square">
            <a:spAutoFit/>
          </a:bodyPr>
          <a:lstStyle/>
          <a:p>
            <a:r>
              <a:rPr lang="en-GB" sz="1800" b="0" i="1" dirty="0">
                <a:solidFill>
                  <a:schemeClr val="accent2">
                    <a:lumMod val="75000"/>
                  </a:schemeClr>
                </a:solidFill>
              </a:rPr>
              <a:t>(Click on the image to watch the presentation on </a:t>
            </a:r>
            <a:r>
              <a:rPr lang="en-GB" sz="1800" b="0" i="1" dirty="0" err="1">
                <a:solidFill>
                  <a:schemeClr val="accent2">
                    <a:lumMod val="75000"/>
                  </a:schemeClr>
                </a:solidFill>
              </a:rPr>
              <a:t>Youtube</a:t>
            </a:r>
            <a:r>
              <a:rPr lang="en-GB" sz="1800" b="0" i="1" dirty="0">
                <a:solidFill>
                  <a:schemeClr val="accent2">
                    <a:lumMod val="75000"/>
                  </a:schemeClr>
                </a:solidFill>
              </a:rPr>
              <a:t>)</a:t>
            </a:r>
            <a:endParaRPr lang="en-GB" dirty="0"/>
          </a:p>
        </p:txBody>
      </p:sp>
    </p:spTree>
    <p:extLst>
      <p:ext uri="{BB962C8B-B14F-4D97-AF65-F5344CB8AC3E}">
        <p14:creationId xmlns:p14="http://schemas.microsoft.com/office/powerpoint/2010/main" val="147368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sz="3000" dirty="0"/>
              <a:t>Hannah Webster: </a:t>
            </a:r>
            <a:r>
              <a:rPr lang="en-US" sz="3000" dirty="0">
                <a:solidFill>
                  <a:schemeClr val="accent1"/>
                </a:solidFill>
              </a:rPr>
              <a:t>youth economic insecurity</a:t>
            </a:r>
          </a:p>
        </p:txBody>
      </p:sp>
      <p:sp>
        <p:nvSpPr>
          <p:cNvPr id="3" name="Content Placeholder 2"/>
          <p:cNvSpPr>
            <a:spLocks noGrp="1"/>
          </p:cNvSpPr>
          <p:nvPr>
            <p:ph idx="1"/>
          </p:nvPr>
        </p:nvSpPr>
        <p:spPr>
          <a:xfrm>
            <a:off x="457200" y="1202487"/>
            <a:ext cx="8330688" cy="5105773"/>
          </a:xfrm>
        </p:spPr>
        <p:txBody>
          <a:bodyPr>
            <a:normAutofit/>
          </a:bodyPr>
          <a:lstStyle/>
          <a:p>
            <a:pPr algn="just">
              <a:lnSpc>
                <a:spcPct val="107000"/>
              </a:lnSpc>
              <a:spcAft>
                <a:spcPts val="800"/>
              </a:spcAft>
            </a:pPr>
            <a:r>
              <a:rPr lang="en-GB" sz="1400" b="1" dirty="0">
                <a:ea typeface="Calibri" panose="020F0502020204030204" pitchFamily="34" charset="0"/>
                <a:cs typeface="Times New Roman" panose="02020603050405020304" pitchFamily="18" charset="0"/>
              </a:rPr>
              <a:t>Hannah Webster discussed findings from RSA projects about the economic security of young people in the UK and the potential for a Universal Basic Income. </a:t>
            </a:r>
          </a:p>
          <a:p>
            <a:pPr algn="just">
              <a:lnSpc>
                <a:spcPct val="107000"/>
              </a:lnSpc>
              <a:spcAft>
                <a:spcPts val="800"/>
              </a:spcAft>
            </a:pPr>
            <a:r>
              <a:rPr lang="en-GB" sz="1400" dirty="0">
                <a:ea typeface="Calibri" panose="020F0502020204030204" pitchFamily="34" charset="0"/>
                <a:cs typeface="Times New Roman" panose="02020603050405020304" pitchFamily="18" charset="0"/>
              </a:rPr>
              <a:t>Even before the current cost-of-living crisis, </a:t>
            </a:r>
            <a:r>
              <a:rPr lang="en-GB" sz="1400" dirty="0">
                <a:ea typeface="Calibri" panose="020F0502020204030204" pitchFamily="34" charset="0"/>
                <a:cs typeface="Times New Roman" panose="02020603050405020304" pitchFamily="18" charset="0"/>
                <a:hlinkClick r:id="rId3"/>
              </a:rPr>
              <a:t>around half of young people were living precariously </a:t>
            </a:r>
            <a:r>
              <a:rPr lang="en-GB" sz="1400" dirty="0">
                <a:ea typeface="Calibri" panose="020F0502020204030204" pitchFamily="34" charset="0"/>
                <a:cs typeface="Times New Roman" panose="02020603050405020304" pitchFamily="18" charset="0"/>
              </a:rPr>
              <a:t>(“just about getting by”, “struggling to get by”, or having a volatile income). 79% of young people receiving Universal Credit said they were living precariously. </a:t>
            </a:r>
          </a:p>
          <a:p>
            <a:pPr algn="just">
              <a:lnSpc>
                <a:spcPct val="107000"/>
              </a:lnSpc>
              <a:spcAft>
                <a:spcPts val="800"/>
              </a:spcAft>
            </a:pPr>
            <a:r>
              <a:rPr lang="en-GB" sz="1400" dirty="0">
                <a:ea typeface="Calibri" panose="020F0502020204030204" pitchFamily="34" charset="0"/>
                <a:cs typeface="Times New Roman" panose="02020603050405020304" pitchFamily="18" charset="0"/>
                <a:hlinkClick r:id="rId4"/>
              </a:rPr>
              <a:t>Young people are experiencing atomisation: the breaking of societal bonds that should support young people, leaving them isolated and vulnerable. </a:t>
            </a:r>
            <a:r>
              <a:rPr lang="en-GB" sz="1400" dirty="0">
                <a:ea typeface="Calibri" panose="020F0502020204030204" pitchFamily="34" charset="0"/>
                <a:cs typeface="Times New Roman" panose="02020603050405020304" pitchFamily="18" charset="0"/>
              </a:rPr>
              <a:t>The current social security system is seen to undermine young peoples’ economic security, with few mechanisms to support the transition to adulthood, and a systemic reduction in size of networks and structures of support. Young people saw not having enough money as a personal failing, rather than a failure of the system, and push themselves to live up to societal expectations.</a:t>
            </a:r>
          </a:p>
          <a:p>
            <a:pPr algn="just">
              <a:lnSpc>
                <a:spcPct val="107000"/>
              </a:lnSpc>
              <a:spcAft>
                <a:spcPts val="800"/>
              </a:spcAft>
            </a:pPr>
            <a:r>
              <a:rPr lang="en-GB" sz="1400" dirty="0">
                <a:ea typeface="Calibri" panose="020F0502020204030204" pitchFamily="34" charset="0"/>
                <a:cs typeface="Times New Roman" panose="02020603050405020304" pitchFamily="18" charset="0"/>
                <a:hlinkClick r:id="rId5"/>
              </a:rPr>
              <a:t>There are a range of financial drivers of stress, anxiety and depression:  </a:t>
            </a:r>
            <a:endParaRPr lang="en-GB"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23</a:t>
            </a:fld>
            <a:endParaRPr lang="en-US" dirty="0"/>
          </a:p>
        </p:txBody>
      </p:sp>
      <p:graphicFrame>
        <p:nvGraphicFramePr>
          <p:cNvPr id="14" name="Diagram 13" descr="Financial planning&#10;A lack of money or an anticipation of a lack of money&#10;Work university and the balance between the two&#10;">
            <a:extLst>
              <a:ext uri="{FF2B5EF4-FFF2-40B4-BE49-F238E27FC236}">
                <a16:creationId xmlns:a16="http://schemas.microsoft.com/office/drawing/2014/main" id="{11C9D8C3-BDE5-7FC7-BF0D-397802CBFFD4}"/>
              </a:ext>
            </a:extLst>
          </p:cNvPr>
          <p:cNvGraphicFramePr/>
          <p:nvPr>
            <p:extLst>
              <p:ext uri="{D42A27DB-BD31-4B8C-83A1-F6EECF244321}">
                <p14:modId xmlns:p14="http://schemas.microsoft.com/office/powerpoint/2010/main" val="272957215"/>
              </p:ext>
            </p:extLst>
          </p:nvPr>
        </p:nvGraphicFramePr>
        <p:xfrm>
          <a:off x="517502" y="4419747"/>
          <a:ext cx="3344029" cy="23017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0" name="Diagram 19" descr="The inability to get a job due to lack of experience, which in turn prevented them from getting relevant experience, and concerns about finding work in the future&#10;Societal norms around money and status, amplified by media representations of young people's incomes&#10;Low confidence in their understanding about money issues">
            <a:extLst>
              <a:ext uri="{FF2B5EF4-FFF2-40B4-BE49-F238E27FC236}">
                <a16:creationId xmlns:a16="http://schemas.microsoft.com/office/drawing/2014/main" id="{AE4019D8-C6B5-1BA3-F4F8-0E32A7E12CE9}"/>
              </a:ext>
            </a:extLst>
          </p:cNvPr>
          <p:cNvGraphicFramePr/>
          <p:nvPr>
            <p:extLst>
              <p:ext uri="{D42A27DB-BD31-4B8C-83A1-F6EECF244321}">
                <p14:modId xmlns:p14="http://schemas.microsoft.com/office/powerpoint/2010/main" val="3288266201"/>
              </p:ext>
            </p:extLst>
          </p:nvPr>
        </p:nvGraphicFramePr>
        <p:xfrm>
          <a:off x="3861531" y="4442227"/>
          <a:ext cx="3344029" cy="230172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14155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Hannah Webster: </a:t>
            </a:r>
            <a:r>
              <a:rPr lang="en-US" sz="3000" dirty="0">
                <a:solidFill>
                  <a:schemeClr val="accent1"/>
                </a:solidFill>
              </a:rPr>
              <a:t>mental health and BI</a:t>
            </a:r>
          </a:p>
        </p:txBody>
      </p:sp>
      <p:sp>
        <p:nvSpPr>
          <p:cNvPr id="3" name="Content Placeholder 2"/>
          <p:cNvSpPr>
            <a:spLocks noGrp="1"/>
          </p:cNvSpPr>
          <p:nvPr>
            <p:ph idx="1"/>
          </p:nvPr>
        </p:nvSpPr>
        <p:spPr>
          <a:xfrm>
            <a:off x="445554" y="1202487"/>
            <a:ext cx="8330688" cy="5105773"/>
          </a:xfrm>
        </p:spPr>
        <p:txBody>
          <a:bodyPr>
            <a:normAutofit/>
          </a:bodyPr>
          <a:lstStyle/>
          <a:p>
            <a:pPr algn="just">
              <a:lnSpc>
                <a:spcPct val="107000"/>
              </a:lnSpc>
              <a:spcAft>
                <a:spcPts val="800"/>
              </a:spcAft>
            </a:pPr>
            <a:r>
              <a:rPr lang="en-GB" sz="1400" dirty="0">
                <a:ea typeface="Calibri" panose="020F0502020204030204" pitchFamily="34" charset="0"/>
                <a:cs typeface="Times New Roman" panose="02020603050405020304" pitchFamily="18" charset="0"/>
                <a:hlinkClick r:id="rId3"/>
              </a:rPr>
              <a:t>Data analysis suggests a correlation between young people’s income quintile and the prevalence of reported clinical depressive disorders. </a:t>
            </a:r>
            <a:r>
              <a:rPr lang="en-GB" sz="1400" dirty="0">
                <a:ea typeface="Calibri" panose="020F0502020204030204" pitchFamily="34" charset="0"/>
                <a:cs typeface="Times New Roman" panose="02020603050405020304" pitchFamily="18" charset="0"/>
              </a:rPr>
              <a:t>While a broad range of factors impact young people’s mental health, </a:t>
            </a:r>
            <a:r>
              <a:rPr lang="en-GB" sz="1400" b="1" dirty="0">
                <a:ea typeface="Calibri" panose="020F0502020204030204" pitchFamily="34" charset="0"/>
                <a:cs typeface="Times New Roman" panose="02020603050405020304" pitchFamily="18" charset="0"/>
              </a:rPr>
              <a:t>a policy which seeks to improve young people’s economic circumstances could </a:t>
            </a:r>
            <a:r>
              <a:rPr lang="en-GB" sz="1400" b="1" dirty="0">
                <a:solidFill>
                  <a:schemeClr val="accent1"/>
                </a:solidFill>
                <a:ea typeface="Calibri" panose="020F0502020204030204" pitchFamily="34" charset="0"/>
                <a:cs typeface="Times New Roman" panose="02020603050405020304" pitchFamily="18" charset="0"/>
              </a:rPr>
              <a:t>bring</a:t>
            </a:r>
            <a:r>
              <a:rPr lang="en-GB" sz="1400" b="1" dirty="0">
                <a:ea typeface="Calibri" panose="020F0502020204030204" pitchFamily="34" charset="0"/>
                <a:cs typeface="Times New Roman" panose="02020603050405020304" pitchFamily="18" charset="0"/>
              </a:rPr>
              <a:t> wider benefits to mental health and well-being. </a:t>
            </a:r>
          </a:p>
          <a:p>
            <a:pPr algn="just">
              <a:lnSpc>
                <a:spcPct val="107000"/>
              </a:lnSpc>
              <a:spcAft>
                <a:spcPts val="800"/>
              </a:spcAft>
            </a:pPr>
            <a:r>
              <a:rPr lang="en-GB" sz="1400" dirty="0">
                <a:ea typeface="Calibri" panose="020F0502020204030204" pitchFamily="34" charset="0"/>
                <a:cs typeface="Times New Roman" panose="02020603050405020304" pitchFamily="18" charset="0"/>
              </a:rPr>
              <a:t>When discussing a universal basic income as a policy which could offer these benefits, young people raised some questions about the societal impact of a UBI, but largely identified a range of benefits which could result from a UBI, including:</a:t>
            </a: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24</a:t>
            </a:fld>
            <a:endParaRPr lang="en-US" dirty="0"/>
          </a:p>
        </p:txBody>
      </p:sp>
      <p:grpSp>
        <p:nvGrpSpPr>
          <p:cNvPr id="47" name="Group 46" descr="Increased security - alleviating stress&#10;Work, study and life balance - more time for well-being&#10;Improving relationships - removing financial dependencies&#10;Better quality work - for physical and mental health&#10;More opportunities for learning - personal fulfilment and long-term financial benefit">
            <a:extLst>
              <a:ext uri="{FF2B5EF4-FFF2-40B4-BE49-F238E27FC236}">
                <a16:creationId xmlns:a16="http://schemas.microsoft.com/office/drawing/2014/main" id="{78D358EE-9AD3-9A33-704A-26886A32A926}"/>
              </a:ext>
            </a:extLst>
          </p:cNvPr>
          <p:cNvGrpSpPr/>
          <p:nvPr/>
        </p:nvGrpSpPr>
        <p:grpSpPr>
          <a:xfrm>
            <a:off x="428863" y="3124119"/>
            <a:ext cx="8364070" cy="1459840"/>
            <a:chOff x="428863" y="3124119"/>
            <a:chExt cx="8364070" cy="1459840"/>
          </a:xfrm>
        </p:grpSpPr>
        <p:grpSp>
          <p:nvGrpSpPr>
            <p:cNvPr id="34" name="Group 33">
              <a:extLst>
                <a:ext uri="{FF2B5EF4-FFF2-40B4-BE49-F238E27FC236}">
                  <a16:creationId xmlns:a16="http://schemas.microsoft.com/office/drawing/2014/main" id="{492658B4-054C-48F1-B8A4-9480F9E19943}"/>
                </a:ext>
              </a:extLst>
            </p:cNvPr>
            <p:cNvGrpSpPr/>
            <p:nvPr/>
          </p:nvGrpSpPr>
          <p:grpSpPr>
            <a:xfrm>
              <a:off x="428863" y="3124119"/>
              <a:ext cx="8364070" cy="1459840"/>
              <a:chOff x="339421" y="3243683"/>
              <a:chExt cx="8364070" cy="1459840"/>
            </a:xfrm>
          </p:grpSpPr>
          <p:graphicFrame>
            <p:nvGraphicFramePr>
              <p:cNvPr id="6" name="Diagram 5">
                <a:extLst>
                  <a:ext uri="{FF2B5EF4-FFF2-40B4-BE49-F238E27FC236}">
                    <a16:creationId xmlns:a16="http://schemas.microsoft.com/office/drawing/2014/main" id="{0D494832-E68C-00DE-C4E5-967CE09D35EE}"/>
                  </a:ext>
                </a:extLst>
              </p:cNvPr>
              <p:cNvGraphicFramePr/>
              <p:nvPr>
                <p:extLst>
                  <p:ext uri="{D42A27DB-BD31-4B8C-83A1-F6EECF244321}">
                    <p14:modId xmlns:p14="http://schemas.microsoft.com/office/powerpoint/2010/main" val="4028069504"/>
                  </p:ext>
                </p:extLst>
              </p:nvPr>
            </p:nvGraphicFramePr>
            <p:xfrm>
              <a:off x="339421" y="3261503"/>
              <a:ext cx="4704997" cy="1442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3" name="Diagram 32">
                <a:extLst>
                  <a:ext uri="{FF2B5EF4-FFF2-40B4-BE49-F238E27FC236}">
                    <a16:creationId xmlns:a16="http://schemas.microsoft.com/office/drawing/2014/main" id="{34997C1C-8F29-5BC4-C5C0-A2844D27D2D2}"/>
                  </a:ext>
                </a:extLst>
              </p:cNvPr>
              <p:cNvGraphicFramePr/>
              <p:nvPr>
                <p:extLst>
                  <p:ext uri="{D42A27DB-BD31-4B8C-83A1-F6EECF244321}">
                    <p14:modId xmlns:p14="http://schemas.microsoft.com/office/powerpoint/2010/main" val="2789802904"/>
                  </p:ext>
                </p:extLst>
              </p:nvPr>
            </p:nvGraphicFramePr>
            <p:xfrm>
              <a:off x="3998494" y="3243683"/>
              <a:ext cx="4704997" cy="9966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pic>
          <p:nvPicPr>
            <p:cNvPr id="36" name="Graphic 35" descr="Piggy Bank with solid fill">
              <a:extLst>
                <a:ext uri="{FF2B5EF4-FFF2-40B4-BE49-F238E27FC236}">
                  <a16:creationId xmlns:a16="http://schemas.microsoft.com/office/drawing/2014/main" id="{E274A3FF-A8CE-F04F-1ED6-1522E9879D5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64921" y="3199679"/>
              <a:ext cx="288000" cy="288000"/>
            </a:xfrm>
            <a:prstGeom prst="rect">
              <a:avLst/>
            </a:prstGeom>
          </p:spPr>
        </p:pic>
        <p:pic>
          <p:nvPicPr>
            <p:cNvPr id="38" name="Graphic 37" descr="Scales of justice with solid fill">
              <a:extLst>
                <a:ext uri="{FF2B5EF4-FFF2-40B4-BE49-F238E27FC236}">
                  <a16:creationId xmlns:a16="http://schemas.microsoft.com/office/drawing/2014/main" id="{44B06FF7-B1EE-A20B-B731-0D0ECE9DD33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52395" y="3718949"/>
              <a:ext cx="288000" cy="288000"/>
            </a:xfrm>
            <a:prstGeom prst="rect">
              <a:avLst/>
            </a:prstGeom>
          </p:spPr>
        </p:pic>
        <p:pic>
          <p:nvPicPr>
            <p:cNvPr id="40" name="Graphic 39" descr="Group with solid fill">
              <a:extLst>
                <a:ext uri="{FF2B5EF4-FFF2-40B4-BE49-F238E27FC236}">
                  <a16:creationId xmlns:a16="http://schemas.microsoft.com/office/drawing/2014/main" id="{67A697E0-4FC6-DD99-B625-BD2D447AF14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52346" y="4233249"/>
              <a:ext cx="288000" cy="288000"/>
            </a:xfrm>
            <a:prstGeom prst="rect">
              <a:avLst/>
            </a:prstGeom>
          </p:spPr>
        </p:pic>
        <p:pic>
          <p:nvPicPr>
            <p:cNvPr id="42" name="Graphic 41" descr="Briefcase with solid fill">
              <a:extLst>
                <a:ext uri="{FF2B5EF4-FFF2-40B4-BE49-F238E27FC236}">
                  <a16:creationId xmlns:a16="http://schemas.microsoft.com/office/drawing/2014/main" id="{A8078093-D352-5AAC-2111-12E380F8CFC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831610" y="3213090"/>
              <a:ext cx="288000" cy="288000"/>
            </a:xfrm>
            <a:prstGeom prst="rect">
              <a:avLst/>
            </a:prstGeom>
          </p:spPr>
        </p:pic>
        <p:pic>
          <p:nvPicPr>
            <p:cNvPr id="46" name="Graphic 45" descr="Open book with solid fill">
              <a:extLst>
                <a:ext uri="{FF2B5EF4-FFF2-40B4-BE49-F238E27FC236}">
                  <a16:creationId xmlns:a16="http://schemas.microsoft.com/office/drawing/2014/main" id="{FCA03FBA-444A-E816-45D7-BB6DA969022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831610" y="3791152"/>
              <a:ext cx="288000" cy="235755"/>
            </a:xfrm>
            <a:prstGeom prst="rect">
              <a:avLst/>
            </a:prstGeom>
          </p:spPr>
        </p:pic>
      </p:grpSp>
      <p:sp>
        <p:nvSpPr>
          <p:cNvPr id="25" name="TextBox 24">
            <a:extLst>
              <a:ext uri="{FF2B5EF4-FFF2-40B4-BE49-F238E27FC236}">
                <a16:creationId xmlns:a16="http://schemas.microsoft.com/office/drawing/2014/main" id="{857ADA4D-226C-E347-575E-94ED376D5F51}"/>
              </a:ext>
            </a:extLst>
          </p:cNvPr>
          <p:cNvSpPr txBox="1"/>
          <p:nvPr/>
        </p:nvSpPr>
        <p:spPr>
          <a:xfrm>
            <a:off x="437208" y="4728352"/>
            <a:ext cx="6827566" cy="996619"/>
          </a:xfrm>
          <a:prstGeom prst="rect">
            <a:avLst/>
          </a:prstGeom>
          <a:noFill/>
        </p:spPr>
        <p:txBody>
          <a:bodyPr wrap="square">
            <a:spAutoFit/>
          </a:bodyPr>
          <a:lstStyle/>
          <a:p>
            <a:pPr marL="0" marR="0" lvl="0" indent="0" algn="just" defTabSz="457200" rtl="0" eaLnBrk="1" fontAlgn="auto" latinLnBrk="0" hangingPunct="1">
              <a:lnSpc>
                <a:spcPct val="107000"/>
              </a:lnSpc>
              <a:spcBef>
                <a:spcPct val="20000"/>
              </a:spcBef>
              <a:spcAft>
                <a:spcPts val="800"/>
              </a:spcAft>
              <a:buClr>
                <a:srgbClr val="004253"/>
              </a:buClr>
              <a:buSzTx/>
              <a:buFont typeface="Arial"/>
              <a:buNone/>
              <a:tabLst/>
              <a:defRPr/>
            </a:pPr>
            <a:r>
              <a:rPr kumimoji="0" lang="en-GB" sz="140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rPr>
              <a:t>A universal basic income of around £230 per week per adult is estimated to save or delay over 500,000 cases of anxiety or depression amongst 14-24 year olds over a ten year period.</a:t>
            </a:r>
            <a:r>
              <a:rPr kumimoji="0" lang="en-GB" sz="14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rPr>
              <a:t> A scheme of £63 per week per adult is still estimated to save or prevent around 200,000 cases.</a:t>
            </a:r>
          </a:p>
        </p:txBody>
      </p:sp>
    </p:spTree>
    <p:extLst>
      <p:ext uri="{BB962C8B-B14F-4D97-AF65-F5344CB8AC3E}">
        <p14:creationId xmlns:p14="http://schemas.microsoft.com/office/powerpoint/2010/main" val="2435698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sz="3000" dirty="0"/>
              <a:t>Recording: Dr Eleanor Ott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25</a:t>
            </a:fld>
            <a:endParaRPr lang="en-US" dirty="0"/>
          </a:p>
        </p:txBody>
      </p:sp>
      <p:pic>
        <p:nvPicPr>
          <p:cNvPr id="5" name="Picture 4" descr="Image of Dr Eleanor Ott's presentation at the conference. Click to watch the video on YouTube">
            <a:hlinkClick r:id="rId2"/>
            <a:extLst>
              <a:ext uri="{FF2B5EF4-FFF2-40B4-BE49-F238E27FC236}">
                <a16:creationId xmlns:a16="http://schemas.microsoft.com/office/drawing/2014/main" id="{7E6AA48F-6841-C608-C213-AE3DC5DF2E82}"/>
              </a:ext>
            </a:extLst>
          </p:cNvPr>
          <p:cNvPicPr>
            <a:picLocks noChangeAspect="1"/>
          </p:cNvPicPr>
          <p:nvPr/>
        </p:nvPicPr>
        <p:blipFill>
          <a:blip r:embed="rId3"/>
          <a:stretch>
            <a:fillRect/>
          </a:stretch>
        </p:blipFill>
        <p:spPr>
          <a:xfrm>
            <a:off x="1020247" y="1568838"/>
            <a:ext cx="7103505" cy="3960000"/>
          </a:xfrm>
          <a:prstGeom prst="rect">
            <a:avLst/>
          </a:prstGeom>
        </p:spPr>
      </p:pic>
      <p:sp>
        <p:nvSpPr>
          <p:cNvPr id="7" name="TextBox 6">
            <a:extLst>
              <a:ext uri="{FF2B5EF4-FFF2-40B4-BE49-F238E27FC236}">
                <a16:creationId xmlns:a16="http://schemas.microsoft.com/office/drawing/2014/main" id="{2318E4B3-BB6E-D59A-75AA-AA767ED49AFA}"/>
              </a:ext>
            </a:extLst>
          </p:cNvPr>
          <p:cNvSpPr txBox="1"/>
          <p:nvPr/>
        </p:nvSpPr>
        <p:spPr>
          <a:xfrm>
            <a:off x="457200" y="1048306"/>
            <a:ext cx="7621200" cy="369332"/>
          </a:xfrm>
          <a:prstGeom prst="rect">
            <a:avLst/>
          </a:prstGeom>
          <a:noFill/>
        </p:spPr>
        <p:txBody>
          <a:bodyPr wrap="square">
            <a:spAutoFit/>
          </a:bodyPr>
          <a:lstStyle/>
          <a:p>
            <a:r>
              <a:rPr lang="en-GB" sz="1800" b="0" i="1" dirty="0">
                <a:solidFill>
                  <a:schemeClr val="accent2">
                    <a:lumMod val="75000"/>
                  </a:schemeClr>
                </a:solidFill>
              </a:rPr>
              <a:t>(Click on the image to watch the presentation on </a:t>
            </a:r>
            <a:r>
              <a:rPr lang="en-GB" sz="1800" b="0" i="1" dirty="0" err="1">
                <a:solidFill>
                  <a:schemeClr val="accent2">
                    <a:lumMod val="75000"/>
                  </a:schemeClr>
                </a:solidFill>
              </a:rPr>
              <a:t>Youtube</a:t>
            </a:r>
            <a:r>
              <a:rPr lang="en-GB" sz="1800" b="0" i="1" dirty="0">
                <a:solidFill>
                  <a:schemeClr val="accent2">
                    <a:lumMod val="75000"/>
                  </a:schemeClr>
                </a:solidFill>
              </a:rPr>
              <a:t>)</a:t>
            </a:r>
            <a:endParaRPr lang="en-GB" dirty="0"/>
          </a:p>
        </p:txBody>
      </p:sp>
    </p:spTree>
    <p:extLst>
      <p:ext uri="{BB962C8B-B14F-4D97-AF65-F5344CB8AC3E}">
        <p14:creationId xmlns:p14="http://schemas.microsoft.com/office/powerpoint/2010/main" val="233309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Dr Eleanor Ott: support for care leavers</a:t>
            </a:r>
          </a:p>
        </p:txBody>
      </p:sp>
      <p:sp>
        <p:nvSpPr>
          <p:cNvPr id="3" name="Content Placeholder 2"/>
          <p:cNvSpPr>
            <a:spLocks noGrp="1"/>
          </p:cNvSpPr>
          <p:nvPr>
            <p:ph idx="1"/>
          </p:nvPr>
        </p:nvSpPr>
        <p:spPr>
          <a:xfrm>
            <a:off x="457200" y="1202487"/>
            <a:ext cx="8330688" cy="5105773"/>
          </a:xfrm>
        </p:spPr>
        <p:txBody>
          <a:bodyPr>
            <a:normAutofit/>
          </a:bodyPr>
          <a:lstStyle/>
          <a:p>
            <a:pPr algn="just">
              <a:lnSpc>
                <a:spcPct val="107000"/>
              </a:lnSpc>
              <a:spcAft>
                <a:spcPts val="600"/>
              </a:spcAft>
            </a:pPr>
            <a:r>
              <a:rPr lang="en-GB" sz="1400" b="1" dirty="0">
                <a:ea typeface="Calibri" panose="020F0502020204030204" pitchFamily="34" charset="0"/>
                <a:cs typeface="Times New Roman" panose="02020603050405020304" pitchFamily="18" charset="0"/>
              </a:rPr>
              <a:t>Dr Eleanor Ott presented evidence on policies, programmes and interventions to improve outcomes for young people transitioning from care. Dr Ott also provided reflections on the involvement of care-experienced young people in research. </a:t>
            </a:r>
          </a:p>
          <a:p>
            <a:pPr algn="just">
              <a:lnSpc>
                <a:spcPct val="107000"/>
              </a:lnSpc>
              <a:spcAft>
                <a:spcPts val="800"/>
              </a:spcAft>
            </a:pPr>
            <a:r>
              <a:rPr lang="en-GB" sz="1400" dirty="0">
                <a:ea typeface="Calibri" panose="020F0502020204030204" pitchFamily="34" charset="0"/>
                <a:cs typeface="Times New Roman" panose="02020603050405020304" pitchFamily="18" charset="0"/>
                <a:hlinkClick r:id="rId3"/>
              </a:rPr>
              <a:t>Examining the effectiveness of four different types of interventions for young people transitioning from care</a:t>
            </a:r>
            <a:r>
              <a:rPr lang="en-GB" sz="1400" dirty="0">
                <a:ea typeface="Calibri" panose="020F0502020204030204" pitchFamily="34" charset="0"/>
                <a:cs typeface="Times New Roman" panose="02020603050405020304" pitchFamily="18" charset="0"/>
              </a:rPr>
              <a:t>: independent living programmes, intensive support services, and extended care had </a:t>
            </a:r>
            <a:r>
              <a:rPr lang="en-GB" sz="1400" b="1" dirty="0">
                <a:ea typeface="Calibri" panose="020F0502020204030204" pitchFamily="34" charset="0"/>
                <a:cs typeface="Times New Roman" panose="02020603050405020304" pitchFamily="18" charset="0"/>
              </a:rPr>
              <a:t>very small effects </a:t>
            </a:r>
            <a:r>
              <a:rPr lang="en-GB" sz="1400" dirty="0">
                <a:ea typeface="Calibri" panose="020F0502020204030204" pitchFamily="34" charset="0"/>
                <a:cs typeface="Times New Roman" panose="02020603050405020304" pitchFamily="18" charset="0"/>
              </a:rPr>
              <a:t>on a number of outcomes. Coaching and peer support services had </a:t>
            </a:r>
            <a:r>
              <a:rPr lang="en-GB" sz="1400" b="1" dirty="0">
                <a:ea typeface="Calibri" panose="020F0502020204030204" pitchFamily="34" charset="0"/>
                <a:cs typeface="Times New Roman" panose="02020603050405020304" pitchFamily="18" charset="0"/>
              </a:rPr>
              <a:t>no significant difference </a:t>
            </a:r>
            <a:r>
              <a:rPr lang="en-GB" sz="1400" dirty="0">
                <a:ea typeface="Calibri" panose="020F0502020204030204" pitchFamily="34" charset="0"/>
                <a:cs typeface="Times New Roman" panose="02020603050405020304" pitchFamily="18" charset="0"/>
              </a:rPr>
              <a:t>in meta-analyses.</a:t>
            </a: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26</a:t>
            </a:fld>
            <a:endParaRPr lang="en-US" dirty="0"/>
          </a:p>
        </p:txBody>
      </p:sp>
      <p:sp>
        <p:nvSpPr>
          <p:cNvPr id="9" name="Rectangle 8">
            <a:extLst>
              <a:ext uri="{FF2B5EF4-FFF2-40B4-BE49-F238E27FC236}">
                <a16:creationId xmlns:a16="http://schemas.microsoft.com/office/drawing/2014/main" id="{EEE9A841-B540-51CD-218E-9671BAC45620}"/>
              </a:ext>
            </a:extLst>
          </p:cNvPr>
          <p:cNvSpPr/>
          <p:nvPr/>
        </p:nvSpPr>
        <p:spPr>
          <a:xfrm>
            <a:off x="560291" y="3060900"/>
            <a:ext cx="7888513" cy="416788"/>
          </a:xfrm>
          <a:prstGeom prst="rect">
            <a:avLst/>
          </a:prstGeom>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500" b="1" dirty="0"/>
              <a:t>“</a:t>
            </a:r>
            <a:r>
              <a:rPr lang="en-GB" sz="1500" b="1" dirty="0">
                <a:ea typeface="Calibri" panose="020F0502020204030204" pitchFamily="34" charset="0"/>
                <a:cs typeface="Times New Roman" panose="02020603050405020304" pitchFamily="18" charset="0"/>
              </a:rPr>
              <a:t>The scope and strength of current evidence is insufficient to draw conclusions.”</a:t>
            </a:r>
          </a:p>
        </p:txBody>
      </p:sp>
      <p:sp>
        <p:nvSpPr>
          <p:cNvPr id="6" name="TextBox 5">
            <a:extLst>
              <a:ext uri="{FF2B5EF4-FFF2-40B4-BE49-F238E27FC236}">
                <a16:creationId xmlns:a16="http://schemas.microsoft.com/office/drawing/2014/main" id="{58A50752-CF35-52CF-1039-FA90793A39B7}"/>
              </a:ext>
            </a:extLst>
          </p:cNvPr>
          <p:cNvSpPr txBox="1"/>
          <p:nvPr/>
        </p:nvSpPr>
        <p:spPr>
          <a:xfrm>
            <a:off x="457200" y="3604381"/>
            <a:ext cx="8229600" cy="996619"/>
          </a:xfrm>
          <a:prstGeom prst="rect">
            <a:avLst/>
          </a:prstGeom>
          <a:noFill/>
        </p:spPr>
        <p:txBody>
          <a:bodyPr wrap="square">
            <a:spAutoFit/>
          </a:bodyPr>
          <a:lstStyle/>
          <a:p>
            <a:pPr algn="just">
              <a:lnSpc>
                <a:spcPct val="107000"/>
              </a:lnSpc>
              <a:spcBef>
                <a:spcPts val="1200"/>
              </a:spcBef>
              <a:spcAft>
                <a:spcPts val="800"/>
              </a:spcAft>
            </a:pPr>
            <a:r>
              <a:rPr lang="en-GB" sz="1400" dirty="0">
                <a:solidFill>
                  <a:schemeClr val="accent1"/>
                </a:solidFill>
                <a:ea typeface="Calibri" panose="020F0502020204030204" pitchFamily="34" charset="0"/>
                <a:cs typeface="Times New Roman" panose="02020603050405020304" pitchFamily="18" charset="0"/>
              </a:rPr>
              <a:t>It is important to acknowledge the complexity of providing such services, in an often underfunded context, to a population which is very diverse and which is often presenting complex needs. While some approaches (particularly extended care and intensive support) could have promise, however, it is too early to strongly recommend these approaches. </a:t>
            </a:r>
          </a:p>
        </p:txBody>
      </p:sp>
      <p:sp>
        <p:nvSpPr>
          <p:cNvPr id="11" name="TextBox 10">
            <a:extLst>
              <a:ext uri="{FF2B5EF4-FFF2-40B4-BE49-F238E27FC236}">
                <a16:creationId xmlns:a16="http://schemas.microsoft.com/office/drawing/2014/main" id="{E9C3A5B9-3E80-0891-E290-D2EFA1EA0819}"/>
              </a:ext>
            </a:extLst>
          </p:cNvPr>
          <p:cNvSpPr txBox="1"/>
          <p:nvPr/>
        </p:nvSpPr>
        <p:spPr>
          <a:xfrm>
            <a:off x="457200" y="4649090"/>
            <a:ext cx="6613742" cy="1765099"/>
          </a:xfrm>
          <a:prstGeom prst="rect">
            <a:avLst/>
          </a:prstGeom>
          <a:noFill/>
        </p:spPr>
        <p:txBody>
          <a:bodyPr wrap="square">
            <a:spAutoFit/>
          </a:bodyPr>
          <a:lstStyle/>
          <a:p>
            <a:pPr algn="just">
              <a:lnSpc>
                <a:spcPct val="107000"/>
              </a:lnSpc>
              <a:spcBef>
                <a:spcPts val="24"/>
              </a:spcBef>
              <a:spcAft>
                <a:spcPts val="600"/>
              </a:spcAft>
            </a:pPr>
            <a:r>
              <a:rPr lang="en-GB" sz="1400" dirty="0">
                <a:solidFill>
                  <a:schemeClr val="tx2"/>
                </a:solidFill>
                <a:ea typeface="Calibri" panose="020F0502020204030204" pitchFamily="34" charset="0"/>
                <a:cs typeface="Times New Roman" panose="02020603050405020304" pitchFamily="18" charset="0"/>
              </a:rPr>
              <a:t>For research: </a:t>
            </a:r>
          </a:p>
          <a:p>
            <a:pPr marL="285750" indent="-285750" algn="just">
              <a:lnSpc>
                <a:spcPct val="107000"/>
              </a:lnSpc>
              <a:spcBef>
                <a:spcPts val="24"/>
              </a:spcBef>
              <a:buFont typeface="Arial" panose="020B0604020202020204" pitchFamily="34" charset="0"/>
              <a:buChar char="•"/>
            </a:pPr>
            <a:r>
              <a:rPr lang="en-GB" sz="1400" dirty="0">
                <a:solidFill>
                  <a:schemeClr val="tx2"/>
                </a:solidFill>
                <a:ea typeface="Calibri" panose="020F0502020204030204" pitchFamily="34" charset="0"/>
                <a:cs typeface="Times New Roman" panose="02020603050405020304" pitchFamily="18" charset="0"/>
              </a:rPr>
              <a:t>There is a role for research in assessing the impact of implementation strategies</a:t>
            </a:r>
          </a:p>
          <a:p>
            <a:pPr marL="285750" indent="-285750" algn="just">
              <a:lnSpc>
                <a:spcPct val="107000"/>
              </a:lnSpc>
              <a:spcBef>
                <a:spcPts val="24"/>
              </a:spcBef>
              <a:buFont typeface="Arial" panose="020B0604020202020204" pitchFamily="34" charset="0"/>
              <a:buChar char="•"/>
            </a:pPr>
            <a:r>
              <a:rPr lang="en-GB" sz="1400" dirty="0">
                <a:solidFill>
                  <a:schemeClr val="tx2"/>
                </a:solidFill>
                <a:ea typeface="Calibri" panose="020F0502020204030204" pitchFamily="34" charset="0"/>
                <a:cs typeface="Times New Roman" panose="02020603050405020304" pitchFamily="18" charset="0"/>
              </a:rPr>
              <a:t>It is important to understand the ingredients of interventions: </a:t>
            </a:r>
            <a:r>
              <a:rPr lang="en-GB" sz="1400" b="1" dirty="0">
                <a:solidFill>
                  <a:schemeClr val="tx2"/>
                </a:solidFill>
                <a:ea typeface="Calibri" panose="020F0502020204030204" pitchFamily="34" charset="0"/>
                <a:cs typeface="Times New Roman" panose="02020603050405020304" pitchFamily="18" charset="0"/>
              </a:rPr>
              <a:t>what makes the difference?</a:t>
            </a:r>
          </a:p>
          <a:p>
            <a:pPr marL="285750" indent="-285750" algn="just">
              <a:lnSpc>
                <a:spcPct val="107000"/>
              </a:lnSpc>
              <a:spcBef>
                <a:spcPts val="24"/>
              </a:spcBef>
              <a:buFont typeface="Arial" panose="020B0604020202020204" pitchFamily="34" charset="0"/>
              <a:buChar char="•"/>
            </a:pPr>
            <a:r>
              <a:rPr lang="en-GB" sz="1400" dirty="0">
                <a:solidFill>
                  <a:schemeClr val="tx2"/>
                </a:solidFill>
                <a:ea typeface="Calibri" panose="020F0502020204030204" pitchFamily="34" charset="0"/>
                <a:cs typeface="Times New Roman" panose="02020603050405020304" pitchFamily="18" charset="0"/>
              </a:rPr>
              <a:t>There is a need for more common outcome measures in primary research to pool information and understand what we know</a:t>
            </a:r>
          </a:p>
        </p:txBody>
      </p:sp>
    </p:spTree>
    <p:extLst>
      <p:ext uri="{BB962C8B-B14F-4D97-AF65-F5344CB8AC3E}">
        <p14:creationId xmlns:p14="http://schemas.microsoft.com/office/powerpoint/2010/main" val="1924724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Dr Eleanor Ott: care leavers’ mental health</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457200" y="1202487"/>
            <a:ext cx="8330688" cy="5105773"/>
          </a:xfrm>
        </p:spPr>
        <p:txBody>
          <a:bodyPr>
            <a:normAutofit/>
          </a:bodyPr>
          <a:lstStyle/>
          <a:p>
            <a:pPr algn="just">
              <a:lnSpc>
                <a:spcPct val="107000"/>
              </a:lnSpc>
              <a:spcAft>
                <a:spcPts val="600"/>
              </a:spcAft>
            </a:pPr>
            <a:r>
              <a:rPr lang="en-GB" sz="1400" dirty="0">
                <a:ea typeface="Calibri" panose="020F0502020204030204" pitchFamily="34" charset="0"/>
                <a:cs typeface="Times New Roman" panose="02020603050405020304" pitchFamily="18" charset="0"/>
              </a:rPr>
              <a:t>Building on this research, CEI is now undertaking a </a:t>
            </a:r>
            <a:r>
              <a:rPr lang="en-GB" sz="1400" dirty="0">
                <a:ea typeface="Calibri" panose="020F0502020204030204" pitchFamily="34" charset="0"/>
                <a:cs typeface="Times New Roman" panose="02020603050405020304" pitchFamily="18" charset="0"/>
                <a:hlinkClick r:id="rId3"/>
              </a:rPr>
              <a:t>rapid evidence review</a:t>
            </a:r>
            <a:r>
              <a:rPr lang="en-GB" sz="1400" dirty="0">
                <a:ea typeface="Calibri" panose="020F0502020204030204" pitchFamily="34" charset="0"/>
                <a:cs typeface="Times New Roman" panose="02020603050405020304" pitchFamily="18" charset="0"/>
              </a:rPr>
              <a:t> looking at the impact of interventions for care-experienced young people on their mental health, and literature on care-experienced young people’s experiences with the implementation of mental health support in the UK. </a:t>
            </a:r>
          </a:p>
          <a:p>
            <a:pPr algn="just">
              <a:lnSpc>
                <a:spcPct val="107000"/>
              </a:lnSpc>
              <a:spcAft>
                <a:spcPts val="600"/>
              </a:spcAft>
            </a:pPr>
            <a:r>
              <a:rPr lang="en-GB" sz="1400" dirty="0">
                <a:ea typeface="Calibri" panose="020F0502020204030204" pitchFamily="34" charset="0"/>
                <a:cs typeface="Times New Roman" panose="02020603050405020304" pitchFamily="18" charset="0"/>
              </a:rPr>
              <a:t>If young people could prioritise findings from the review: </a:t>
            </a:r>
          </a:p>
          <a:p>
            <a:pPr algn="just">
              <a:lnSpc>
                <a:spcPct val="107000"/>
              </a:lnSpc>
              <a:spcAft>
                <a:spcPts val="6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6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6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6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6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27</a:t>
            </a:fld>
            <a:endParaRPr lang="en-US" dirty="0"/>
          </a:p>
        </p:txBody>
      </p:sp>
      <p:sp>
        <p:nvSpPr>
          <p:cNvPr id="6" name="Rectangle 5">
            <a:extLst>
              <a:ext uri="{FF2B5EF4-FFF2-40B4-BE49-F238E27FC236}">
                <a16:creationId xmlns:a16="http://schemas.microsoft.com/office/drawing/2014/main" id="{21ACBAA6-79F0-102E-B4DE-1385639C5DA2}"/>
              </a:ext>
            </a:extLst>
          </p:cNvPr>
          <p:cNvSpPr/>
          <p:nvPr/>
        </p:nvSpPr>
        <p:spPr>
          <a:xfrm>
            <a:off x="630423" y="2631695"/>
            <a:ext cx="2520000" cy="815758"/>
          </a:xfrm>
          <a:prstGeom prst="rect">
            <a:avLst/>
          </a:prstGeom>
          <a:solidFill>
            <a:schemeClr val="tx2"/>
          </a:solidFill>
          <a:ln>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200" b="1" dirty="0">
                <a:solidFill>
                  <a:schemeClr val="bg2"/>
                </a:solidFill>
              </a:rPr>
              <a:t>Young people having ownership and choice over their mental health care and support</a:t>
            </a:r>
            <a:endParaRPr lang="en-GB" sz="1200" b="1" dirty="0">
              <a:solidFill>
                <a:schemeClr val="bg2"/>
              </a:solidFill>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969D16F-009C-A158-AE08-ADFE08CE5752}"/>
              </a:ext>
            </a:extLst>
          </p:cNvPr>
          <p:cNvSpPr/>
          <p:nvPr/>
        </p:nvSpPr>
        <p:spPr>
          <a:xfrm>
            <a:off x="3312000" y="2631695"/>
            <a:ext cx="2520000" cy="815760"/>
          </a:xfrm>
          <a:prstGeom prst="rect">
            <a:avLst/>
          </a:prstGeom>
          <a:solidFill>
            <a:schemeClr val="tx2"/>
          </a:solidFill>
          <a:ln>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200" b="1" dirty="0"/>
              <a:t>Professionals having better understanding of care experiences</a:t>
            </a:r>
            <a:endParaRPr lang="en-GB" sz="1200" b="1" dirty="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58D0A26-1398-E4BA-9361-E86C4F276ACA}"/>
              </a:ext>
            </a:extLst>
          </p:cNvPr>
          <p:cNvSpPr/>
          <p:nvPr/>
        </p:nvSpPr>
        <p:spPr>
          <a:xfrm>
            <a:off x="5993577" y="2631697"/>
            <a:ext cx="2520000" cy="815758"/>
          </a:xfrm>
          <a:prstGeom prst="rect">
            <a:avLst/>
          </a:prstGeom>
          <a:solidFill>
            <a:schemeClr val="tx2"/>
          </a:solidFill>
          <a:ln>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200" b="1" dirty="0"/>
              <a:t>More education around mental health and options for support in the general population</a:t>
            </a:r>
            <a:endParaRPr lang="en-GB" sz="1200" b="1" dirty="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15CEAEE-2934-16B5-A29B-FCE9060E88C2}"/>
              </a:ext>
            </a:extLst>
          </p:cNvPr>
          <p:cNvSpPr txBox="1"/>
          <p:nvPr/>
        </p:nvSpPr>
        <p:spPr>
          <a:xfrm>
            <a:off x="457200" y="3639074"/>
            <a:ext cx="8229600" cy="535596"/>
          </a:xfrm>
          <a:prstGeom prst="rect">
            <a:avLst/>
          </a:prstGeom>
          <a:noFill/>
        </p:spPr>
        <p:txBody>
          <a:bodyPr wrap="square">
            <a:spAutoFit/>
          </a:bodyPr>
          <a:lstStyle/>
          <a:p>
            <a:pPr marL="0" marR="0" lvl="0" indent="0" algn="just" defTabSz="457200" rtl="0" eaLnBrk="1" fontAlgn="auto" latinLnBrk="0" hangingPunct="1">
              <a:lnSpc>
                <a:spcPct val="107000"/>
              </a:lnSpc>
              <a:spcBef>
                <a:spcPct val="20000"/>
              </a:spcBef>
              <a:spcAft>
                <a:spcPts val="600"/>
              </a:spcAft>
              <a:buClr>
                <a:srgbClr val="004253"/>
              </a:buClr>
              <a:buSzTx/>
              <a:buFont typeface="Arial"/>
              <a:buNone/>
              <a:tabLst/>
              <a:defRPr/>
            </a:pPr>
            <a:r>
              <a:rPr kumimoji="0" lang="en-GB" sz="14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rPr>
              <a:t>Youth participation in research is often modelled as a hierarchy, but needs to be looks at holistically as youth participation depends on the involvement for that particular project. </a:t>
            </a:r>
          </a:p>
        </p:txBody>
      </p:sp>
      <p:sp>
        <p:nvSpPr>
          <p:cNvPr id="10" name="TextBox 9">
            <a:extLst>
              <a:ext uri="{FF2B5EF4-FFF2-40B4-BE49-F238E27FC236}">
                <a16:creationId xmlns:a16="http://schemas.microsoft.com/office/drawing/2014/main" id="{CFBFD703-7ECD-2D1D-AA93-753908B976FC}"/>
              </a:ext>
            </a:extLst>
          </p:cNvPr>
          <p:cNvSpPr txBox="1"/>
          <p:nvPr/>
        </p:nvSpPr>
        <p:spPr>
          <a:xfrm>
            <a:off x="457200" y="4222760"/>
            <a:ext cx="7673009" cy="2149499"/>
          </a:xfrm>
          <a:prstGeom prst="rect">
            <a:avLst/>
          </a:prstGeom>
          <a:noFill/>
        </p:spPr>
        <p:txBody>
          <a:bodyPr wrap="square">
            <a:spAutoFit/>
          </a:bodyPr>
          <a:lstStyle/>
          <a:p>
            <a:pPr algn="just">
              <a:lnSpc>
                <a:spcPct val="107000"/>
              </a:lnSpc>
              <a:spcBef>
                <a:spcPts val="24"/>
              </a:spcBef>
              <a:spcAft>
                <a:spcPts val="600"/>
              </a:spcAft>
            </a:pPr>
            <a:r>
              <a:rPr lang="en-GB" sz="1400" dirty="0">
                <a:solidFill>
                  <a:schemeClr val="tx2"/>
                </a:solidFill>
                <a:ea typeface="Calibri" panose="020F0502020204030204" pitchFamily="34" charset="0"/>
                <a:cs typeface="Times New Roman" panose="02020603050405020304" pitchFamily="18" charset="0"/>
              </a:rPr>
              <a:t>Ethics and respect are extremely important when involving care-experienced young people in research </a:t>
            </a:r>
            <a:r>
              <a:rPr lang="en-GB" sz="1400" dirty="0">
                <a:solidFill>
                  <a:schemeClr val="accent1"/>
                </a:solidFill>
                <a:ea typeface="Calibri" panose="020F0502020204030204" pitchFamily="34" charset="0"/>
                <a:cs typeface="Times New Roman" panose="02020603050405020304" pitchFamily="18" charset="0"/>
              </a:rPr>
              <a:t>and need to be navigated carefully:</a:t>
            </a:r>
          </a:p>
          <a:p>
            <a:pPr algn="just">
              <a:lnSpc>
                <a:spcPct val="107000"/>
              </a:lnSpc>
              <a:spcBef>
                <a:spcPts val="24"/>
              </a:spcBef>
              <a:spcAft>
                <a:spcPts val="600"/>
              </a:spcAft>
            </a:pPr>
            <a:r>
              <a:rPr lang="en-GB" sz="1400" b="1" dirty="0">
                <a:solidFill>
                  <a:schemeClr val="tx2"/>
                </a:solidFill>
                <a:ea typeface="Calibri" panose="020F0502020204030204" pitchFamily="34" charset="0"/>
                <a:cs typeface="Times New Roman" panose="02020603050405020304" pitchFamily="18" charset="0"/>
              </a:rPr>
              <a:t>“Nothing about us without us” </a:t>
            </a:r>
            <a:r>
              <a:rPr lang="en-GB" sz="1400" dirty="0">
                <a:solidFill>
                  <a:schemeClr val="tx2"/>
                </a:solidFill>
                <a:ea typeface="Calibri" panose="020F0502020204030204" pitchFamily="34" charset="0"/>
                <a:cs typeface="Times New Roman" panose="02020603050405020304" pitchFamily="18" charset="0"/>
              </a:rPr>
              <a:t>– Importance of involving young people and representing their participants, </a:t>
            </a:r>
            <a:r>
              <a:rPr lang="en-GB" sz="1400" dirty="0">
                <a:solidFill>
                  <a:schemeClr val="accent1"/>
                </a:solidFill>
                <a:ea typeface="Calibri" panose="020F0502020204030204" pitchFamily="34" charset="0"/>
                <a:cs typeface="Times New Roman" panose="02020603050405020304" pitchFamily="18" charset="0"/>
              </a:rPr>
              <a:t>but without overburdening people… </a:t>
            </a:r>
          </a:p>
          <a:p>
            <a:pPr algn="just">
              <a:lnSpc>
                <a:spcPct val="107000"/>
              </a:lnSpc>
              <a:spcBef>
                <a:spcPts val="24"/>
              </a:spcBef>
              <a:spcAft>
                <a:spcPts val="600"/>
              </a:spcAft>
            </a:pPr>
            <a:r>
              <a:rPr lang="en-GB" sz="1400" b="1" dirty="0">
                <a:solidFill>
                  <a:schemeClr val="tx2"/>
                </a:solidFill>
                <a:ea typeface="Calibri" panose="020F0502020204030204" pitchFamily="34" charset="0"/>
                <a:cs typeface="Times New Roman" panose="02020603050405020304" pitchFamily="18" charset="0"/>
              </a:rPr>
              <a:t>“I’m tired of talking to all these people”</a:t>
            </a:r>
            <a:r>
              <a:rPr lang="en-GB" sz="1400" dirty="0">
                <a:solidFill>
                  <a:schemeClr val="tx2"/>
                </a:solidFill>
                <a:ea typeface="Calibri" panose="020F0502020204030204" pitchFamily="34" charset="0"/>
                <a:cs typeface="Times New Roman" panose="02020603050405020304" pitchFamily="18" charset="0"/>
              </a:rPr>
              <a:t> – Participants may choose to actively not engage at certain points in interviews, or with research, as they have expressed their views and want the change to be made</a:t>
            </a:r>
          </a:p>
          <a:p>
            <a:pPr algn="just">
              <a:lnSpc>
                <a:spcPct val="107000"/>
              </a:lnSpc>
              <a:spcBef>
                <a:spcPts val="24"/>
              </a:spcBef>
              <a:spcAft>
                <a:spcPts val="600"/>
              </a:spcAft>
            </a:pPr>
            <a:endParaRPr lang="en-GB" sz="1400" dirty="0">
              <a:solidFill>
                <a:schemeClr val="tx2"/>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865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the speakers</a:t>
            </a:r>
          </a:p>
        </p:txBody>
      </p:sp>
      <p:sp>
        <p:nvSpPr>
          <p:cNvPr id="3" name="Content Placeholder 2"/>
          <p:cNvSpPr>
            <a:spLocks noGrp="1"/>
          </p:cNvSpPr>
          <p:nvPr>
            <p:ph idx="1"/>
          </p:nvPr>
        </p:nvSpPr>
        <p:spPr>
          <a:xfrm>
            <a:off x="457200" y="1166019"/>
            <a:ext cx="8229600" cy="4525962"/>
          </a:xfrm>
        </p:spPr>
        <p:txBody>
          <a:bodyPr>
            <a:normAutofit/>
          </a:bodyPr>
          <a:lstStyle/>
          <a:p>
            <a:pPr marL="342900" indent="-342900" algn="just">
              <a:buClr>
                <a:schemeClr val="accent2"/>
              </a:buClr>
              <a:buFont typeface="+mj-lt"/>
              <a:buAutoNum type="arabicPeriod"/>
            </a:pPr>
            <a:r>
              <a:rPr lang="en-US" sz="1300" b="1" dirty="0">
                <a:solidFill>
                  <a:schemeClr val="accent2"/>
                </a:solidFill>
              </a:rPr>
              <a:t>While involving care-experienced young people is critical, it will also be important to avoid overload amongst this group – how might that be navigated?</a:t>
            </a:r>
          </a:p>
          <a:p>
            <a:pPr lvl="1" algn="just">
              <a:spcAft>
                <a:spcPts val="1200"/>
              </a:spcAft>
            </a:pPr>
            <a:r>
              <a:rPr lang="en-GB" sz="1300" b="1" dirty="0">
                <a:solidFill>
                  <a:schemeClr val="tx2"/>
                </a:solidFill>
              </a:rPr>
              <a:t>Dr Eleanor Ott: </a:t>
            </a:r>
            <a:r>
              <a:rPr lang="en-GB" sz="1300" dirty="0">
                <a:solidFill>
                  <a:schemeClr val="tx2"/>
                </a:solidFill>
              </a:rPr>
              <a:t>It is important to honour the wishes of research participants, even if that means not involving them, and administrative data can help provide insights into outcomes, but that will not reflect experiences. Ethics and respect are important, as is the involvement of an advisory group. There is huge diversity to the group in the pilot: it is important to involve a range of people. </a:t>
            </a:r>
          </a:p>
          <a:p>
            <a:pPr lvl="1" algn="just">
              <a:spcAft>
                <a:spcPts val="1200"/>
              </a:spcAft>
            </a:pPr>
            <a:r>
              <a:rPr lang="en-GB" sz="1300" b="1" dirty="0">
                <a:solidFill>
                  <a:schemeClr val="tx2"/>
                </a:solidFill>
              </a:rPr>
              <a:t>Hannah Webster: </a:t>
            </a:r>
            <a:r>
              <a:rPr lang="en-GB" sz="1300" dirty="0">
                <a:solidFill>
                  <a:schemeClr val="tx2"/>
                </a:solidFill>
              </a:rPr>
              <a:t>Working with young advisers on economic security work, they joined at the beginning. Young people began to set the agenda, and power is transitioning into their hands. It is an investment of time and trust, and can’t be done quickly, but have been able to move with the group to help them lead their own research. </a:t>
            </a:r>
            <a:endParaRPr lang="en-GB" sz="1300" b="1" dirty="0">
              <a:solidFill>
                <a:schemeClr val="tx2"/>
              </a:solidFill>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28</a:t>
            </a:fld>
            <a:endParaRPr lang="en-US" dirty="0"/>
          </a:p>
        </p:txBody>
      </p:sp>
      <p:sp>
        <p:nvSpPr>
          <p:cNvPr id="6" name="TextBox 5">
            <a:extLst>
              <a:ext uri="{FF2B5EF4-FFF2-40B4-BE49-F238E27FC236}">
                <a16:creationId xmlns:a16="http://schemas.microsoft.com/office/drawing/2014/main" id="{D76C33CB-B131-BC37-C7D3-2C02251D54AB}"/>
              </a:ext>
            </a:extLst>
          </p:cNvPr>
          <p:cNvSpPr txBox="1"/>
          <p:nvPr/>
        </p:nvSpPr>
        <p:spPr>
          <a:xfrm>
            <a:off x="457200" y="3731230"/>
            <a:ext cx="6789106" cy="2292935"/>
          </a:xfrm>
          <a:prstGeom prst="rect">
            <a:avLst/>
          </a:prstGeom>
          <a:noFill/>
        </p:spPr>
        <p:txBody>
          <a:bodyPr wrap="square">
            <a:spAutoFit/>
          </a:bodyPr>
          <a:lstStyle/>
          <a:p>
            <a:pPr marL="342900" indent="-342900" algn="just">
              <a:buClr>
                <a:schemeClr val="accent2"/>
              </a:buClr>
              <a:buFont typeface="+mj-lt"/>
              <a:buAutoNum type="arabicPeriod" startAt="2"/>
            </a:pPr>
            <a:r>
              <a:rPr lang="en-US" sz="1300" b="1" dirty="0">
                <a:solidFill>
                  <a:schemeClr val="accent2"/>
                </a:solidFill>
              </a:rPr>
              <a:t>Going back to the research from an international context, how might we think about the relationship between how the money was spent and the agency in their life? </a:t>
            </a:r>
          </a:p>
          <a:p>
            <a:pPr lvl="1" algn="just">
              <a:spcAft>
                <a:spcPts val="1200"/>
              </a:spcAft>
            </a:pPr>
            <a:r>
              <a:rPr lang="en-GB" sz="1300" b="1" dirty="0">
                <a:solidFill>
                  <a:schemeClr val="tx2"/>
                </a:solidFill>
              </a:rPr>
              <a:t>Dr Miriam Laker-</a:t>
            </a:r>
            <a:r>
              <a:rPr lang="en-GB" sz="1300" b="1" dirty="0" err="1">
                <a:solidFill>
                  <a:schemeClr val="tx2"/>
                </a:solidFill>
              </a:rPr>
              <a:t>Oketta</a:t>
            </a:r>
            <a:r>
              <a:rPr lang="en-GB" sz="1300" b="1" dirty="0">
                <a:solidFill>
                  <a:schemeClr val="tx2"/>
                </a:solidFill>
              </a:rPr>
              <a:t>: </a:t>
            </a:r>
            <a:r>
              <a:rPr lang="en-GB" sz="1300" dirty="0">
                <a:solidFill>
                  <a:schemeClr val="tx2"/>
                </a:solidFill>
                <a:hlinkClick r:id="rId3"/>
              </a:rPr>
              <a:t>In randomised control trials in Liberia and Malawi</a:t>
            </a:r>
            <a:r>
              <a:rPr lang="en-GB" sz="1300" dirty="0">
                <a:solidFill>
                  <a:schemeClr val="tx2"/>
                </a:solidFill>
              </a:rPr>
              <a:t>, </a:t>
            </a:r>
            <a:r>
              <a:rPr lang="en-GB" sz="1300" dirty="0" err="1">
                <a:solidFill>
                  <a:schemeClr val="tx2"/>
                </a:solidFill>
              </a:rPr>
              <a:t>GiveDirectly</a:t>
            </a:r>
            <a:r>
              <a:rPr lang="en-GB" sz="1300" dirty="0">
                <a:solidFill>
                  <a:schemeClr val="tx2"/>
                </a:solidFill>
              </a:rPr>
              <a:t> sought to understand the dynamic </a:t>
            </a:r>
            <a:r>
              <a:rPr lang="en-GB" sz="1300" dirty="0">
                <a:solidFill>
                  <a:schemeClr val="tx2"/>
                </a:solidFill>
                <a:hlinkClick r:id="rId3"/>
              </a:rPr>
              <a:t>effects</a:t>
            </a:r>
            <a:r>
              <a:rPr lang="en-GB" sz="1300" dirty="0">
                <a:solidFill>
                  <a:schemeClr val="tx2"/>
                </a:solidFill>
              </a:rPr>
              <a:t> of cash transfers, conducting a phone survey to understand how cash transfers were affecting participant’s lives. In the United States, a project has been set up to understand the lived experiences of those experiencing basic income, asking participants about their lives and goals. It is important to measure outcomes depending on what is important for recipients. Preliminary findings from these studies look extremely positive. </a:t>
            </a:r>
          </a:p>
        </p:txBody>
      </p:sp>
    </p:spTree>
    <p:extLst>
      <p:ext uri="{BB962C8B-B14F-4D97-AF65-F5344CB8AC3E}">
        <p14:creationId xmlns:p14="http://schemas.microsoft.com/office/powerpoint/2010/main" val="3174909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29</a:t>
            </a:fld>
            <a:endParaRPr lang="en-US" dirty="0"/>
          </a:p>
        </p:txBody>
      </p:sp>
      <p:sp>
        <p:nvSpPr>
          <p:cNvPr id="9" name="Title 8">
            <a:extLst>
              <a:ext uri="{FF2B5EF4-FFF2-40B4-BE49-F238E27FC236}">
                <a16:creationId xmlns:a16="http://schemas.microsoft.com/office/drawing/2014/main" id="{4391CDA5-E1E8-C40E-CDA6-75D256D94272}"/>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GB" dirty="0"/>
              <a:t>Questions for the speakers 2/2</a:t>
            </a:r>
          </a:p>
        </p:txBody>
      </p:sp>
      <p:sp>
        <p:nvSpPr>
          <p:cNvPr id="6" name="TextBox 5">
            <a:extLst>
              <a:ext uri="{FF2B5EF4-FFF2-40B4-BE49-F238E27FC236}">
                <a16:creationId xmlns:a16="http://schemas.microsoft.com/office/drawing/2014/main" id="{BC5CAD69-FC84-CE7F-727E-026EB9E0D953}"/>
              </a:ext>
            </a:extLst>
          </p:cNvPr>
          <p:cNvSpPr txBox="1"/>
          <p:nvPr/>
        </p:nvSpPr>
        <p:spPr>
          <a:xfrm>
            <a:off x="457200" y="583540"/>
            <a:ext cx="7759874" cy="2118529"/>
          </a:xfrm>
          <a:prstGeom prst="rect">
            <a:avLst/>
          </a:prstGeom>
          <a:noFill/>
        </p:spPr>
        <p:txBody>
          <a:bodyPr wrap="square">
            <a:spAutoFit/>
          </a:bodyPr>
          <a:lstStyle/>
          <a:p>
            <a:pPr marL="342900" indent="-342900" algn="just">
              <a:spcAft>
                <a:spcPts val="200"/>
              </a:spcAft>
              <a:buClr>
                <a:schemeClr val="accent2"/>
              </a:buClr>
              <a:buFont typeface="+mj-lt"/>
              <a:buAutoNum type="arabicPeriod" startAt="3"/>
            </a:pPr>
            <a:r>
              <a:rPr lang="en-US" sz="1300" b="1" dirty="0">
                <a:solidFill>
                  <a:schemeClr val="accent2"/>
                </a:solidFill>
              </a:rPr>
              <a:t>It was interesting to hear about recipients in Kenya pooling money to fund a new pre-school teacher. From existing research, might young people in Wales use money in this way?</a:t>
            </a:r>
          </a:p>
          <a:p>
            <a:pPr lvl="1" algn="just">
              <a:buClr>
                <a:schemeClr val="accent2"/>
              </a:buClr>
            </a:pPr>
            <a:r>
              <a:rPr lang="en-GB" sz="1300" b="1" dirty="0">
                <a:solidFill>
                  <a:schemeClr val="tx2"/>
                </a:solidFill>
              </a:rPr>
              <a:t>Dr Eleanor Ott: </a:t>
            </a:r>
            <a:r>
              <a:rPr lang="en-GB" sz="1300" dirty="0">
                <a:solidFill>
                  <a:schemeClr val="tx2"/>
                </a:solidFill>
              </a:rPr>
              <a:t>There are existing networks of care-experienced young people or young people transitioning from care. It might be possible that they band together to rent accommodation, for example, or support one another more generally</a:t>
            </a:r>
          </a:p>
          <a:p>
            <a:pPr algn="just">
              <a:buClr>
                <a:schemeClr val="accent2"/>
              </a:buClr>
            </a:pPr>
            <a:endParaRPr lang="en-US" sz="1300" b="1" dirty="0">
              <a:solidFill>
                <a:schemeClr val="accent2"/>
              </a:solidFill>
            </a:endParaRPr>
          </a:p>
          <a:p>
            <a:pPr lvl="1" algn="just">
              <a:spcAft>
                <a:spcPts val="1200"/>
              </a:spcAft>
            </a:pPr>
            <a:r>
              <a:rPr lang="en-GB" sz="1300" b="1" dirty="0">
                <a:solidFill>
                  <a:schemeClr val="tx2"/>
                </a:solidFill>
              </a:rPr>
              <a:t>Dr Miriam Laker-</a:t>
            </a:r>
            <a:r>
              <a:rPr lang="en-GB" sz="1300" b="1" dirty="0" err="1">
                <a:solidFill>
                  <a:schemeClr val="tx2"/>
                </a:solidFill>
              </a:rPr>
              <a:t>Oketta</a:t>
            </a:r>
            <a:r>
              <a:rPr lang="en-GB" sz="1300" b="1" dirty="0">
                <a:solidFill>
                  <a:schemeClr val="tx2"/>
                </a:solidFill>
              </a:rPr>
              <a:t>: </a:t>
            </a:r>
            <a:r>
              <a:rPr lang="en-GB" sz="1300" dirty="0">
                <a:solidFill>
                  <a:schemeClr val="tx2"/>
                </a:solidFill>
              </a:rPr>
              <a:t>People receiving cash transfers are keen to lend money to each other at a small interest rate, in the knowledge that they will receive more money in the future; it often becomes a source of income for them.</a:t>
            </a:r>
          </a:p>
        </p:txBody>
      </p:sp>
    </p:spTree>
    <p:extLst>
      <p:ext uri="{BB962C8B-B14F-4D97-AF65-F5344CB8AC3E}">
        <p14:creationId xmlns:p14="http://schemas.microsoft.com/office/powerpoint/2010/main" val="288748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575F-80DE-08A1-C596-C9D57D7CBC0D}"/>
              </a:ext>
            </a:extLst>
          </p:cNvPr>
          <p:cNvSpPr>
            <a:spLocks noGrp="1"/>
          </p:cNvSpPr>
          <p:nvPr>
            <p:ph type="title"/>
          </p:nvPr>
        </p:nvSpPr>
        <p:spPr/>
        <p:txBody>
          <a:bodyPr/>
          <a:lstStyle/>
          <a:p>
            <a:r>
              <a:rPr lang="en-GB" dirty="0"/>
              <a:t>Event Summary</a:t>
            </a:r>
          </a:p>
        </p:txBody>
      </p:sp>
      <p:sp>
        <p:nvSpPr>
          <p:cNvPr id="3" name="Content Placeholder 2">
            <a:extLst>
              <a:ext uri="{FF2B5EF4-FFF2-40B4-BE49-F238E27FC236}">
                <a16:creationId xmlns:a16="http://schemas.microsoft.com/office/drawing/2014/main" id="{9012A987-D05A-C3F8-CE8F-0ADC945BD1CD}"/>
              </a:ext>
            </a:extLst>
          </p:cNvPr>
          <p:cNvSpPr>
            <a:spLocks noGrp="1"/>
          </p:cNvSpPr>
          <p:nvPr>
            <p:ph idx="1"/>
          </p:nvPr>
        </p:nvSpPr>
        <p:spPr>
          <a:xfrm>
            <a:off x="457199" y="1238764"/>
            <a:ext cx="7906871" cy="2936996"/>
          </a:xfrm>
        </p:spPr>
        <p:txBody>
          <a:bodyPr>
            <a:noAutofit/>
          </a:bodyPr>
          <a:lstStyle/>
          <a:p>
            <a:pPr>
              <a:spcAft>
                <a:spcPts val="800"/>
              </a:spcAft>
            </a:pPr>
            <a:r>
              <a:rPr lang="en-GB" sz="1400" b="1" dirty="0">
                <a:effectLst/>
                <a:ea typeface="Calibri" panose="020F0502020204030204" pitchFamily="34" charset="0"/>
                <a:cs typeface="Times New Roman" panose="02020603050405020304" pitchFamily="18" charset="0"/>
              </a:rPr>
              <a:t>The Basic Income for Care Leavers in Wales Pilot (BICLWP) Conference</a:t>
            </a:r>
            <a:r>
              <a:rPr lang="en-GB" sz="1400" dirty="0">
                <a:effectLst/>
                <a:ea typeface="Calibri" panose="020F0502020204030204" pitchFamily="34" charset="0"/>
                <a:cs typeface="Times New Roman" panose="02020603050405020304" pitchFamily="18" charset="0"/>
              </a:rPr>
              <a:t> was a half-day online event which took place on 15th December 2022, convened by the Wales Centre for Public Policy on behalf of the Welsh Government. </a:t>
            </a:r>
            <a:endParaRPr lang="en-GB" sz="1400" dirty="0">
              <a:cs typeface="Times New Roman" panose="02020603050405020304" pitchFamily="18" charset="0"/>
            </a:endParaRPr>
          </a:p>
          <a:p>
            <a:pPr>
              <a:spcAft>
                <a:spcPts val="800"/>
              </a:spcAft>
            </a:pPr>
            <a:r>
              <a:rPr lang="en-GB" sz="1400" dirty="0"/>
              <a:t>The purpose of the conference was to ensure that, in tandem with its evaluation of the pilot, </a:t>
            </a:r>
            <a:r>
              <a:rPr lang="en-GB" sz="1400" b="1" dirty="0"/>
              <a:t>the Welsh Government draws on the best available research evidence about the implementation and impact of </a:t>
            </a:r>
            <a:r>
              <a:rPr lang="en-GB" sz="1400" b="1" dirty="0">
                <a:solidFill>
                  <a:schemeClr val="accent1"/>
                </a:solidFill>
              </a:rPr>
              <a:t>basic income schemes </a:t>
            </a:r>
            <a:r>
              <a:rPr lang="en-GB" sz="1400" b="1" dirty="0"/>
              <a:t>and wider support for care leavers.</a:t>
            </a:r>
          </a:p>
          <a:p>
            <a:pPr>
              <a:spcAft>
                <a:spcPts val="800"/>
              </a:spcAft>
            </a:pPr>
            <a:r>
              <a:rPr lang="en-GB" sz="1400" dirty="0"/>
              <a:t>In total, 84 people attended the event from a wide range of organisations including universities, third sector organisations, and national and local governments. Attendees joined from within Wales and across the UK, as well as from elsewhere in Europe, and Canada.</a:t>
            </a:r>
          </a:p>
          <a:p>
            <a:pPr>
              <a:spcAft>
                <a:spcPts val="800"/>
              </a:spcAft>
            </a:pPr>
            <a:endParaRPr lang="en-GB" sz="1400" b="1" dirty="0"/>
          </a:p>
        </p:txBody>
      </p:sp>
      <p:sp>
        <p:nvSpPr>
          <p:cNvPr id="6" name="Rectangle: Rounded Corners 5" descr="Event objectives&#10;To provide opportunities for discussion of:&#10;The Basic Income for Care Leavers in Wales pilot and the evaluation that the Welsh Government has commissioned;&#10;Key lessons from other research on basic income schemes;&#10;Ways to support or strengthen the Welsh Government evaluation; and&#10;Additional policies that could complement the Basic Income Pilot Scheme and increase its impact.">
            <a:extLst>
              <a:ext uri="{FF2B5EF4-FFF2-40B4-BE49-F238E27FC236}">
                <a16:creationId xmlns:a16="http://schemas.microsoft.com/office/drawing/2014/main" id="{9E0F8769-09C2-4CCF-03A5-6E82940A64A9}"/>
              </a:ext>
            </a:extLst>
          </p:cNvPr>
          <p:cNvSpPr/>
          <p:nvPr/>
        </p:nvSpPr>
        <p:spPr>
          <a:xfrm>
            <a:off x="448235" y="4107779"/>
            <a:ext cx="6678706" cy="2131656"/>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t"/>
          <a:lstStyle/>
          <a:p>
            <a:pPr>
              <a:spcAft>
                <a:spcPts val="800"/>
              </a:spcAft>
            </a:pPr>
            <a:r>
              <a:rPr lang="en-GB" sz="1200" b="1" u="sng" dirty="0">
                <a:solidFill>
                  <a:schemeClr val="bg2"/>
                </a:solidFill>
              </a:rPr>
              <a:t>Event objectives</a:t>
            </a:r>
            <a:endParaRPr lang="en-GB" sz="1050" b="1" dirty="0">
              <a:solidFill>
                <a:schemeClr val="bg2"/>
              </a:solidFill>
            </a:endParaRPr>
          </a:p>
          <a:p>
            <a:pPr>
              <a:spcAft>
                <a:spcPts val="800"/>
              </a:spcAft>
            </a:pPr>
            <a:r>
              <a:rPr lang="en-GB" sz="1100" dirty="0"/>
              <a:t>To provide opportunities for discussion of:</a:t>
            </a:r>
          </a:p>
          <a:p>
            <a:pPr marL="285750" indent="-285750">
              <a:spcAft>
                <a:spcPts val="800"/>
              </a:spcAft>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The Basic Income for Care Leavers in Wales pilot and the evaluation that the Welsh Government has commissioned;</a:t>
            </a:r>
          </a:p>
          <a:p>
            <a:pPr marL="285750" indent="-285750">
              <a:spcAft>
                <a:spcPts val="800"/>
              </a:spcAft>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Key lessons from other research on basic income schemes;</a:t>
            </a:r>
          </a:p>
          <a:p>
            <a:pPr marL="285750" indent="-285750">
              <a:spcAft>
                <a:spcPts val="800"/>
              </a:spcAft>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Ways to </a:t>
            </a:r>
            <a:r>
              <a:rPr lang="en-GB" sz="1100" dirty="0">
                <a:solidFill>
                  <a:schemeClr val="bg2"/>
                </a:solidFill>
                <a:effectLst/>
                <a:ea typeface="Calibri" panose="020F0502020204030204" pitchFamily="34" charset="0"/>
                <a:cs typeface="Times New Roman" panose="02020603050405020304" pitchFamily="18" charset="0"/>
              </a:rPr>
              <a:t>support or strengthen </a:t>
            </a:r>
            <a:r>
              <a:rPr lang="en-GB" sz="1100" dirty="0">
                <a:effectLst/>
                <a:ea typeface="Calibri" panose="020F0502020204030204" pitchFamily="34" charset="0"/>
                <a:cs typeface="Times New Roman" panose="02020603050405020304" pitchFamily="18" charset="0"/>
              </a:rPr>
              <a:t>the Welsh Government evaluation; and</a:t>
            </a:r>
          </a:p>
          <a:p>
            <a:pPr marL="285750" indent="-285750">
              <a:spcAft>
                <a:spcPts val="800"/>
              </a:spcAft>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Additional policies that could complement the Basic Income Pilot Scheme and increase its impact.</a:t>
            </a:r>
          </a:p>
          <a:p>
            <a:pPr marL="285750" indent="-285750">
              <a:buFont typeface="Arial" panose="020B0604020202020204" pitchFamily="34" charset="0"/>
              <a:buChar char="•"/>
            </a:pPr>
            <a:endParaRPr lang="en-GB" sz="1400" dirty="0"/>
          </a:p>
          <a:p>
            <a:pPr algn="ctr"/>
            <a:endParaRPr lang="en-GB" dirty="0"/>
          </a:p>
        </p:txBody>
      </p:sp>
      <p:sp>
        <p:nvSpPr>
          <p:cNvPr id="4" name="Slide Number Placeholder 3">
            <a:extLst>
              <a:ext uri="{FF2B5EF4-FFF2-40B4-BE49-F238E27FC236}">
                <a16:creationId xmlns:a16="http://schemas.microsoft.com/office/drawing/2014/main" id="{F28B1EA3-EA97-82BE-3179-379BF686D7A4}"/>
              </a:ex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3</a:t>
            </a:fld>
            <a:endParaRPr lang="en-US" dirty="0"/>
          </a:p>
        </p:txBody>
      </p:sp>
    </p:spTree>
    <p:extLst>
      <p:ext uri="{BB962C8B-B14F-4D97-AF65-F5344CB8AC3E}">
        <p14:creationId xmlns:p14="http://schemas.microsoft.com/office/powerpoint/2010/main" val="981472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475" y="2067431"/>
            <a:ext cx="8023225" cy="1362075"/>
          </a:xfrm>
        </p:spPr>
        <p:txBody>
          <a:bodyPr>
            <a:normAutofit/>
          </a:bodyPr>
          <a:lstStyle/>
          <a:p>
            <a:r>
              <a:rPr lang="en-GB" dirty="0"/>
              <a:t>Discussion</a:t>
            </a:r>
          </a:p>
        </p:txBody>
      </p:sp>
    </p:spTree>
    <p:extLst>
      <p:ext uri="{BB962C8B-B14F-4D97-AF65-F5344CB8AC3E}">
        <p14:creationId xmlns:p14="http://schemas.microsoft.com/office/powerpoint/2010/main" val="4177040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Discussion Question</a:t>
            </a:r>
          </a:p>
        </p:txBody>
      </p:sp>
      <p:sp>
        <p:nvSpPr>
          <p:cNvPr id="3" name="Content Placeholder 2"/>
          <p:cNvSpPr>
            <a:spLocks noGrp="1"/>
          </p:cNvSpPr>
          <p:nvPr>
            <p:ph idx="1"/>
          </p:nvPr>
        </p:nvSpPr>
        <p:spPr>
          <a:xfrm>
            <a:off x="457200" y="1139862"/>
            <a:ext cx="8330688" cy="4578275"/>
          </a:xfrm>
        </p:spPr>
        <p:txBody>
          <a:bodyPr>
            <a:normAutofit/>
          </a:bodyPr>
          <a:lstStyle/>
          <a:p>
            <a:pPr algn="just">
              <a:lnSpc>
                <a:spcPct val="107000"/>
              </a:lnSpc>
              <a:spcAft>
                <a:spcPts val="1200"/>
              </a:spcAft>
            </a:pPr>
            <a:r>
              <a:rPr lang="en-GB" sz="1600" dirty="0">
                <a:ea typeface="Calibri" panose="020F0502020204030204" pitchFamily="34" charset="0"/>
                <a:cs typeface="Times New Roman" panose="02020603050405020304" pitchFamily="18" charset="0"/>
              </a:rPr>
              <a:t>Attendees were split into breakout groups to discuss one key question:</a:t>
            </a:r>
          </a:p>
          <a:p>
            <a:pPr algn="just">
              <a:lnSpc>
                <a:spcPct val="107000"/>
              </a:lnSpc>
              <a:spcAft>
                <a:spcPts val="600"/>
              </a:spcAft>
            </a:pPr>
            <a:endParaRPr lang="en-GB" sz="1600" dirty="0">
              <a:ea typeface="Calibri" panose="020F0502020204030204" pitchFamily="34" charset="0"/>
              <a:cs typeface="Times New Roman" panose="02020603050405020304" pitchFamily="18" charset="0"/>
            </a:endParaRPr>
          </a:p>
          <a:p>
            <a:pPr algn="just">
              <a:lnSpc>
                <a:spcPct val="107000"/>
              </a:lnSpc>
              <a:spcAft>
                <a:spcPts val="600"/>
              </a:spcAft>
            </a:pPr>
            <a:endParaRPr lang="en-GB" sz="14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31</a:t>
            </a:fld>
            <a:endParaRPr lang="en-US" dirty="0"/>
          </a:p>
        </p:txBody>
      </p:sp>
      <p:sp>
        <p:nvSpPr>
          <p:cNvPr id="5" name="Rectangle 4">
            <a:extLst>
              <a:ext uri="{FF2B5EF4-FFF2-40B4-BE49-F238E27FC236}">
                <a16:creationId xmlns:a16="http://schemas.microsoft.com/office/drawing/2014/main" id="{68B3A3A0-704E-A8A7-A90D-A3B0FECC9EAA}"/>
              </a:ext>
            </a:extLst>
          </p:cNvPr>
          <p:cNvSpPr/>
          <p:nvPr/>
        </p:nvSpPr>
        <p:spPr>
          <a:xfrm>
            <a:off x="678287" y="1595236"/>
            <a:ext cx="7888513" cy="687626"/>
          </a:xfrm>
          <a:prstGeom prst="rect">
            <a:avLst/>
          </a:prstGeom>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lnSpc>
                <a:spcPct val="130000"/>
              </a:lnSpc>
              <a:spcAft>
                <a:spcPts val="300"/>
              </a:spcAft>
            </a:pPr>
            <a:r>
              <a:rPr lang="en-GB" sz="1600" b="1" dirty="0">
                <a:solidFill>
                  <a:schemeClr val="bg1"/>
                </a:solidFill>
                <a:effectLst/>
              </a:rPr>
              <a:t>How can research and the research community best support the success of the pilot and its evaluation?</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66B664E-C587-BCA8-C664-64CF736963AA}"/>
              </a:ext>
            </a:extLst>
          </p:cNvPr>
          <p:cNvSpPr txBox="1"/>
          <p:nvPr/>
        </p:nvSpPr>
        <p:spPr>
          <a:xfrm>
            <a:off x="457199" y="2069736"/>
            <a:ext cx="8468139" cy="725135"/>
          </a:xfrm>
          <a:prstGeom prst="rect">
            <a:avLst/>
          </a:prstGeom>
          <a:noFill/>
        </p:spPr>
        <p:txBody>
          <a:bodyPr wrap="square">
            <a:spAutoFit/>
          </a:bodyPr>
          <a:lstStyle/>
          <a:p>
            <a:pPr marL="0" marR="0" lvl="0" indent="0" algn="just" defTabSz="457200" rtl="0" eaLnBrk="1" fontAlgn="auto" latinLnBrk="0" hangingPunct="1">
              <a:lnSpc>
                <a:spcPct val="107000"/>
              </a:lnSpc>
              <a:spcBef>
                <a:spcPct val="20000"/>
              </a:spcBef>
              <a:spcAft>
                <a:spcPts val="600"/>
              </a:spcAft>
              <a:buClr>
                <a:srgbClr val="004253"/>
              </a:buClr>
              <a:buSzTx/>
              <a:buFont typeface="Arial"/>
              <a:buNone/>
              <a:tabLst/>
              <a:defRPr/>
            </a:pPr>
            <a:endParaRPr kumimoji="0" lang="en-GB" sz="16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ct val="20000"/>
              </a:spcBef>
              <a:spcAft>
                <a:spcPts val="1200"/>
              </a:spcAft>
              <a:buClr>
                <a:srgbClr val="004253"/>
              </a:buClr>
              <a:buSzTx/>
              <a:buFont typeface="Arial"/>
              <a:buNone/>
              <a:tabLst/>
              <a:defRPr/>
            </a:pPr>
            <a:r>
              <a:rPr kumimoji="0" lang="en-GB" sz="16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rPr>
              <a:t>Discussion revolved around three main topic areas:</a:t>
            </a:r>
          </a:p>
        </p:txBody>
      </p:sp>
      <p:sp>
        <p:nvSpPr>
          <p:cNvPr id="11" name="Rectangle 10">
            <a:extLst>
              <a:ext uri="{FF2B5EF4-FFF2-40B4-BE49-F238E27FC236}">
                <a16:creationId xmlns:a16="http://schemas.microsoft.com/office/drawing/2014/main" id="{47F4750E-F78A-25D1-CCF0-D4386323CB1C}"/>
              </a:ext>
            </a:extLst>
          </p:cNvPr>
          <p:cNvSpPr/>
          <p:nvPr/>
        </p:nvSpPr>
        <p:spPr>
          <a:xfrm>
            <a:off x="1840129" y="2902548"/>
            <a:ext cx="4207871" cy="422859"/>
          </a:xfrm>
          <a:prstGeom prst="rect">
            <a:avLst/>
          </a:prstGeom>
          <a:solidFill>
            <a:schemeClr val="accent4"/>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spcAft>
                <a:spcPts val="300"/>
              </a:spcAft>
            </a:pPr>
            <a:r>
              <a:rPr lang="en-GB" sz="1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Making the most of the pilot and its evaluation</a:t>
            </a:r>
            <a:endParaRPr lang="en-GB"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DF41FC7-F1BC-D7D8-9CE3-80D11F16FCBC}"/>
              </a:ext>
            </a:extLst>
          </p:cNvPr>
          <p:cNvSpPr/>
          <p:nvPr/>
        </p:nvSpPr>
        <p:spPr>
          <a:xfrm>
            <a:off x="1840128" y="3464047"/>
            <a:ext cx="4207872" cy="422859"/>
          </a:xfrm>
          <a:prstGeom prst="rect">
            <a:avLst/>
          </a:prstGeom>
          <a:solidFill>
            <a:schemeClr val="accent3"/>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r>
              <a:rPr lang="en-GB"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Involving care-experienced young people</a:t>
            </a:r>
          </a:p>
        </p:txBody>
      </p:sp>
      <p:sp>
        <p:nvSpPr>
          <p:cNvPr id="8" name="Rectangle 7">
            <a:extLst>
              <a:ext uri="{FF2B5EF4-FFF2-40B4-BE49-F238E27FC236}">
                <a16:creationId xmlns:a16="http://schemas.microsoft.com/office/drawing/2014/main" id="{84328739-2E37-DADE-441D-CB8067C7BDB0}"/>
              </a:ext>
            </a:extLst>
          </p:cNvPr>
          <p:cNvSpPr/>
          <p:nvPr/>
        </p:nvSpPr>
        <p:spPr>
          <a:xfrm>
            <a:off x="1840127" y="4012160"/>
            <a:ext cx="4207871" cy="422859"/>
          </a:xfrm>
          <a:prstGeom prst="rect">
            <a:avLst/>
          </a:prstGeom>
          <a:solidFill>
            <a:schemeClr val="accent5"/>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spcAft>
                <a:spcPts val="300"/>
              </a:spcAft>
            </a:pPr>
            <a:r>
              <a:rPr lang="en-GB"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Enabling future impact</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8595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BDFE85-18C1-A912-19B3-E6770D69407D}"/>
              </a:ext>
              <a:ext uri="{C183D7F6-B498-43B3-948B-1728B52AA6E4}">
                <adec:decorative xmlns:adec="http://schemas.microsoft.com/office/drawing/2017/decorative" val="1"/>
              </a:ext>
            </a:extLst>
          </p:cNvPr>
          <p:cNvSpPr/>
          <p:nvPr/>
        </p:nvSpPr>
        <p:spPr>
          <a:xfrm>
            <a:off x="457200" y="516706"/>
            <a:ext cx="8229600" cy="692497"/>
          </a:xfrm>
          <a:prstGeom prst="rect">
            <a:avLst/>
          </a:prstGeom>
          <a:solidFill>
            <a:schemeClr val="accent4"/>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spcAft>
                <a:spcPts val="300"/>
              </a:spcAft>
            </a:pPr>
            <a:endParaRPr lang="en-GB" sz="15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normAutofit/>
          </a:bodyPr>
          <a:lstStyle/>
          <a:p>
            <a:pPr marL="72000"/>
            <a:r>
              <a:rPr lang="en-US" sz="2800" dirty="0"/>
              <a:t>Making the most of the pilot and its evaluation</a:t>
            </a:r>
          </a:p>
        </p:txBody>
      </p:sp>
      <p:sp>
        <p:nvSpPr>
          <p:cNvPr id="9" name="TextBox 8">
            <a:extLst>
              <a:ext uri="{FF2B5EF4-FFF2-40B4-BE49-F238E27FC236}">
                <a16:creationId xmlns:a16="http://schemas.microsoft.com/office/drawing/2014/main" id="{99DDC8FD-D5D7-A7CC-BE5D-330FB1BB2B17}"/>
              </a:ext>
            </a:extLst>
          </p:cNvPr>
          <p:cNvSpPr txBox="1"/>
          <p:nvPr/>
        </p:nvSpPr>
        <p:spPr>
          <a:xfrm>
            <a:off x="457199" y="1343426"/>
            <a:ext cx="8229601" cy="492443"/>
          </a:xfrm>
          <a:prstGeom prst="rect">
            <a:avLst/>
          </a:prstGeom>
          <a:noFill/>
        </p:spPr>
        <p:txBody>
          <a:bodyPr wrap="square" rtlCol="0" anchor="ctr">
            <a:spAutoFit/>
          </a:bodyPr>
          <a:lstStyle/>
          <a:p>
            <a:r>
              <a:rPr lang="en-GB" sz="1300" b="1" dirty="0">
                <a:solidFill>
                  <a:schemeClr val="tx2"/>
                </a:solidFill>
              </a:rPr>
              <a:t>This theme related directly to features of the pilot and the evaluation, including how outcomes were defined, alterations that might be made, and the system in which the pilot operates in. </a:t>
            </a:r>
          </a:p>
        </p:txBody>
      </p:sp>
      <p:sp>
        <p:nvSpPr>
          <p:cNvPr id="3" name="Content Placeholder 2"/>
          <p:cNvSpPr>
            <a:spLocks noGrp="1"/>
          </p:cNvSpPr>
          <p:nvPr>
            <p:ph idx="1"/>
          </p:nvPr>
        </p:nvSpPr>
        <p:spPr>
          <a:xfrm>
            <a:off x="457200" y="1840361"/>
            <a:ext cx="7668768" cy="3722344"/>
          </a:xfrm>
        </p:spPr>
        <p:txBody>
          <a:bodyPr>
            <a:normAutofit fontScale="85000" lnSpcReduction="20000"/>
          </a:bodyPr>
          <a:lstStyle/>
          <a:p>
            <a:pPr algn="just">
              <a:lnSpc>
                <a:spcPct val="107000"/>
              </a:lnSpc>
              <a:spcAft>
                <a:spcPts val="600"/>
              </a:spcAft>
            </a:pPr>
            <a:r>
              <a:rPr lang="en-GB" sz="1400" dirty="0">
                <a:ea typeface="Calibri" panose="020F0502020204030204" pitchFamily="34" charset="0"/>
                <a:cs typeface="Times New Roman" panose="02020603050405020304" pitchFamily="18" charset="0"/>
              </a:rPr>
              <a:t>Attendees discussed:</a:t>
            </a:r>
          </a:p>
          <a:p>
            <a:pPr marL="285750" indent="-285750" algn="just">
              <a:lnSpc>
                <a:spcPct val="107000"/>
              </a:lnSpc>
              <a:spcAft>
                <a:spcPts val="600"/>
              </a:spcAft>
              <a:buFont typeface="Arial" panose="020B0604020202020204" pitchFamily="34" charset="0"/>
              <a:buChar char="•"/>
            </a:pPr>
            <a:r>
              <a:rPr lang="en-GB" sz="1400" b="1" dirty="0">
                <a:ea typeface="Calibri" panose="020F0502020204030204" pitchFamily="34" charset="0"/>
                <a:cs typeface="Times New Roman" panose="02020603050405020304" pitchFamily="18" charset="0"/>
              </a:rPr>
              <a:t>What do we understand to be impact for the people affected by the pilot? </a:t>
            </a:r>
            <a:r>
              <a:rPr lang="en-GB" sz="1400" dirty="0">
                <a:ea typeface="Calibri" panose="020F0502020204030204" pitchFamily="34" charset="0"/>
                <a:cs typeface="Times New Roman" panose="02020603050405020304" pitchFamily="18" charset="0"/>
              </a:rPr>
              <a:t>Is this defined as labour market participation, wider well-being, or something else? Are there opportunities to evaluate additional outcomes </a:t>
            </a:r>
            <a:r>
              <a:rPr lang="en-GB" sz="1400" dirty="0">
                <a:solidFill>
                  <a:schemeClr val="accent1"/>
                </a:solidFill>
                <a:ea typeface="Calibri" panose="020F0502020204030204" pitchFamily="34" charset="0"/>
                <a:cs typeface="Times New Roman" panose="02020603050405020304" pitchFamily="18" charset="0"/>
              </a:rPr>
              <a:t>(such as food bank use), especially if those participating in the pilot highlight them to be important?</a:t>
            </a:r>
          </a:p>
          <a:p>
            <a:pPr marL="285750" indent="-285750" algn="just">
              <a:lnSpc>
                <a:spcPct val="107000"/>
              </a:lnSpc>
              <a:spcAft>
                <a:spcPts val="600"/>
              </a:spcAft>
              <a:buFont typeface="Arial" panose="020B0604020202020204" pitchFamily="34" charset="0"/>
              <a:buChar char="•"/>
            </a:pPr>
            <a:r>
              <a:rPr lang="en-GB" sz="1400" b="1" dirty="0">
                <a:ea typeface="Calibri" panose="020F0502020204030204" pitchFamily="34" charset="0"/>
                <a:cs typeface="Times New Roman" panose="02020603050405020304" pitchFamily="18" charset="0"/>
              </a:rPr>
              <a:t>The evaluation should act as a feedback loop as to how the pilot is run.</a:t>
            </a:r>
            <a:r>
              <a:rPr lang="en-GB" sz="1400" dirty="0">
                <a:ea typeface="Calibri" panose="020F0502020204030204" pitchFamily="34" charset="0"/>
                <a:cs typeface="Times New Roman" panose="02020603050405020304" pitchFamily="18" charset="0"/>
              </a:rPr>
              <a:t> Some changes have already been made, including providing the additional support, and offering the option for fortnightly payments – these suggestions came from young people and their advisors. If there are things young people say are not working, they will be adapted, providing they don’t affect the </a:t>
            </a:r>
            <a:r>
              <a:rPr lang="en-GB" sz="1400" dirty="0">
                <a:ea typeface="Calibri" panose="020F0502020204030204" pitchFamily="34" charset="0"/>
                <a:cs typeface="Times New Roman" panose="02020603050405020304" pitchFamily="18" charset="0"/>
                <a:hlinkClick r:id="rId3" action="ppaction://hlinksldjump"/>
              </a:rPr>
              <a:t>four pilot design </a:t>
            </a:r>
            <a:r>
              <a:rPr lang="en-GB" sz="1400" dirty="0">
                <a:ea typeface="Calibri" panose="020F0502020204030204" pitchFamily="34" charset="0"/>
                <a:cs typeface="Times New Roman" panose="02020603050405020304" pitchFamily="18" charset="0"/>
              </a:rPr>
              <a:t>principles. </a:t>
            </a:r>
          </a:p>
          <a:p>
            <a:pPr marL="285750" indent="-285750" algn="just">
              <a:lnSpc>
                <a:spcPct val="107000"/>
              </a:lnSpc>
              <a:spcAft>
                <a:spcPts val="600"/>
              </a:spcAft>
              <a:buFont typeface="Arial" panose="020B0604020202020204" pitchFamily="34" charset="0"/>
              <a:buChar char="•"/>
            </a:pPr>
            <a:r>
              <a:rPr lang="en-GB" sz="1400" b="1" dirty="0">
                <a:ea typeface="Calibri" panose="020F0502020204030204" pitchFamily="34" charset="0"/>
                <a:cs typeface="Times New Roman" panose="02020603050405020304" pitchFamily="18" charset="0"/>
              </a:rPr>
              <a:t>The pilot is unlikely to be a “silver bullet” and is one intervention in a wider system of policies </a:t>
            </a:r>
            <a:r>
              <a:rPr lang="en-GB" sz="1400" dirty="0">
                <a:ea typeface="Calibri" panose="020F0502020204030204" pitchFamily="34" charset="0"/>
                <a:cs typeface="Times New Roman" panose="02020603050405020304" pitchFamily="18" charset="0"/>
              </a:rPr>
              <a:t>aimed to support this group, including those provided in addition to the pilot. It may be these forms of support which also contribute to wider outcomes. What are the other drivers which may mean the policy does not have the desired effect? </a:t>
            </a:r>
          </a:p>
          <a:p>
            <a:pPr marL="285750" indent="-285750" algn="just">
              <a:lnSpc>
                <a:spcPct val="107000"/>
              </a:lnSpc>
              <a:spcAft>
                <a:spcPts val="600"/>
              </a:spcAft>
              <a:buFont typeface="Arial" panose="020B0604020202020204" pitchFamily="34" charset="0"/>
              <a:buChar char="•"/>
            </a:pPr>
            <a:r>
              <a:rPr lang="en-GB" sz="1400" b="1" dirty="0">
                <a:ea typeface="Calibri" panose="020F0502020204030204" pitchFamily="34" charset="0"/>
                <a:cs typeface="Times New Roman" panose="02020603050405020304" pitchFamily="18" charset="0"/>
              </a:rPr>
              <a:t>What might explain differences in how the policy is experienced?</a:t>
            </a:r>
            <a:r>
              <a:rPr lang="en-GB" sz="1400" dirty="0">
                <a:ea typeface="Calibri" panose="020F0502020204030204" pitchFamily="34" charset="0"/>
                <a:cs typeface="Times New Roman" panose="02020603050405020304" pitchFamily="18" charset="0"/>
              </a:rPr>
              <a:t> The group of recipients is widely heterogenous – how might sub-groups’ differing perspectives and experiences be considered and evaluated? </a:t>
            </a:r>
            <a:r>
              <a:rPr lang="en-GB" sz="1400" dirty="0">
                <a:solidFill>
                  <a:schemeClr val="accent1"/>
                </a:solidFill>
                <a:ea typeface="Calibri" panose="020F0502020204030204" pitchFamily="34" charset="0"/>
                <a:cs typeface="Times New Roman" panose="02020603050405020304" pitchFamily="18" charset="0"/>
              </a:rPr>
              <a:t>Can the evaluation consider geographic differences in terms of how participants are affected e.g. urban/rural differences?</a:t>
            </a:r>
          </a:p>
          <a:p>
            <a:pPr marL="285750" indent="-285750" algn="just">
              <a:lnSpc>
                <a:spcPct val="107000"/>
              </a:lnSpc>
              <a:spcAft>
                <a:spcPts val="600"/>
              </a:spcAft>
              <a:buFont typeface="Arial" panose="020B0604020202020204" pitchFamily="34" charset="0"/>
              <a:buChar char="•"/>
            </a:pPr>
            <a:endParaRPr lang="en-GB" sz="1400" dirty="0">
              <a:ea typeface="Calibri" panose="020F0502020204030204" pitchFamily="34" charset="0"/>
              <a:cs typeface="Times New Roman" panose="02020603050405020304" pitchFamily="18" charset="0"/>
            </a:endParaRPr>
          </a:p>
          <a:p>
            <a:pPr marL="285750" indent="-285750" algn="just">
              <a:lnSpc>
                <a:spcPct val="107000"/>
              </a:lnSpc>
              <a:spcAft>
                <a:spcPts val="600"/>
              </a:spcAft>
              <a:buFont typeface="Arial" panose="020B0604020202020204" pitchFamily="34" charset="0"/>
              <a:buChar char="•"/>
            </a:pPr>
            <a:endParaRPr lang="en-GB" sz="14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32</a:t>
            </a:fld>
            <a:endParaRPr lang="en-US" dirty="0"/>
          </a:p>
        </p:txBody>
      </p:sp>
      <p:sp>
        <p:nvSpPr>
          <p:cNvPr id="7" name="TextBox 6">
            <a:extLst>
              <a:ext uri="{FF2B5EF4-FFF2-40B4-BE49-F238E27FC236}">
                <a16:creationId xmlns:a16="http://schemas.microsoft.com/office/drawing/2014/main" id="{5FEB8E09-0316-064B-36FB-8B599F1F18CA}"/>
              </a:ext>
            </a:extLst>
          </p:cNvPr>
          <p:cNvSpPr txBox="1"/>
          <p:nvPr/>
        </p:nvSpPr>
        <p:spPr>
          <a:xfrm>
            <a:off x="457199" y="5260992"/>
            <a:ext cx="6729813" cy="1065228"/>
          </a:xfrm>
          <a:prstGeom prst="rect">
            <a:avLst/>
          </a:prstGeom>
          <a:noFill/>
        </p:spPr>
        <p:txBody>
          <a:bodyPr wrap="square">
            <a:spAutoFit/>
          </a:bodyPr>
          <a:lstStyle/>
          <a:p>
            <a:pPr marL="285750" indent="-285750" algn="just">
              <a:lnSpc>
                <a:spcPct val="107000"/>
              </a:lnSpc>
              <a:spcAft>
                <a:spcPts val="600"/>
              </a:spcAft>
              <a:buFont typeface="Arial" panose="020B0604020202020204" pitchFamily="34" charset="0"/>
              <a:buChar char="•"/>
            </a:pPr>
            <a:r>
              <a:rPr lang="en-GB" sz="1200" b="1" dirty="0">
                <a:solidFill>
                  <a:schemeClr val="accent1"/>
                </a:solidFill>
                <a:ea typeface="Calibri" panose="020F0502020204030204" pitchFamily="34" charset="0"/>
                <a:cs typeface="Times New Roman" panose="02020603050405020304" pitchFamily="18" charset="0"/>
              </a:rPr>
              <a:t>There may be additional scope for creative ethnographic and/or participatory research on the pilot. </a:t>
            </a:r>
            <a:r>
              <a:rPr lang="en-GB" sz="1200" dirty="0">
                <a:solidFill>
                  <a:schemeClr val="accent1"/>
                </a:solidFill>
                <a:ea typeface="Calibri" panose="020F0502020204030204" pitchFamily="34" charset="0"/>
                <a:cs typeface="Times New Roman" panose="02020603050405020304" pitchFamily="18" charset="0"/>
              </a:rPr>
              <a:t>This could help to reveal how participants behaviours may change (or stay the same) through the pilot, not just what they say about their experience, and peer researchers may help to reveal deeper insights as well as ‘up skill’ participants.</a:t>
            </a:r>
          </a:p>
        </p:txBody>
      </p:sp>
    </p:spTree>
    <p:extLst>
      <p:ext uri="{BB962C8B-B14F-4D97-AF65-F5344CB8AC3E}">
        <p14:creationId xmlns:p14="http://schemas.microsoft.com/office/powerpoint/2010/main" val="2729318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AD3542-6BBF-C79D-5A8E-74FEFE0BD5BA}"/>
              </a:ext>
              <a:ext uri="{C183D7F6-B498-43B3-948B-1728B52AA6E4}">
                <adec:decorative xmlns:adec="http://schemas.microsoft.com/office/drawing/2017/decorative" val="1"/>
              </a:ext>
            </a:extLst>
          </p:cNvPr>
          <p:cNvSpPr/>
          <p:nvPr/>
        </p:nvSpPr>
        <p:spPr>
          <a:xfrm>
            <a:off x="457200" y="516706"/>
            <a:ext cx="8229600" cy="692497"/>
          </a:xfrm>
          <a:prstGeom prst="rect">
            <a:avLst/>
          </a:prstGeom>
          <a:solidFill>
            <a:schemeClr val="accent3"/>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spcAft>
                <a:spcPts val="300"/>
              </a:spcAft>
            </a:pPr>
            <a:endParaRPr lang="en-GB" sz="15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normAutofit/>
          </a:bodyPr>
          <a:lstStyle/>
          <a:p>
            <a:pPr marL="72000"/>
            <a:r>
              <a:rPr lang="en-US" sz="2800" dirty="0"/>
              <a:t>Involving care-experienced young people</a:t>
            </a:r>
          </a:p>
        </p:txBody>
      </p:sp>
      <p:sp>
        <p:nvSpPr>
          <p:cNvPr id="9" name="TextBox 8">
            <a:extLst>
              <a:ext uri="{FF2B5EF4-FFF2-40B4-BE49-F238E27FC236}">
                <a16:creationId xmlns:a16="http://schemas.microsoft.com/office/drawing/2014/main" id="{99DDC8FD-D5D7-A7CC-BE5D-330FB1BB2B17}"/>
              </a:ext>
            </a:extLst>
          </p:cNvPr>
          <p:cNvSpPr txBox="1"/>
          <p:nvPr/>
        </p:nvSpPr>
        <p:spPr>
          <a:xfrm>
            <a:off x="457200" y="1346656"/>
            <a:ext cx="8229600" cy="492443"/>
          </a:xfrm>
          <a:prstGeom prst="rect">
            <a:avLst/>
          </a:prstGeom>
          <a:noFill/>
        </p:spPr>
        <p:txBody>
          <a:bodyPr wrap="square" rtlCol="0">
            <a:spAutoFit/>
          </a:bodyPr>
          <a:lstStyle/>
          <a:p>
            <a:r>
              <a:rPr lang="en-GB" sz="1300" b="1" dirty="0">
                <a:solidFill>
                  <a:schemeClr val="tx2"/>
                </a:solidFill>
              </a:rPr>
              <a:t>This theme addressed ways in which care-experienced young people can be ethically and meaningfully involved in research surrounding the pilot.</a:t>
            </a:r>
          </a:p>
        </p:txBody>
      </p:sp>
      <p:sp>
        <p:nvSpPr>
          <p:cNvPr id="3" name="Content Placeholder 2"/>
          <p:cNvSpPr>
            <a:spLocks noGrp="1"/>
          </p:cNvSpPr>
          <p:nvPr>
            <p:ph idx="1"/>
          </p:nvPr>
        </p:nvSpPr>
        <p:spPr>
          <a:xfrm>
            <a:off x="457200" y="1929888"/>
            <a:ext cx="7668768" cy="3471652"/>
          </a:xfrm>
        </p:spPr>
        <p:txBody>
          <a:bodyPr>
            <a:normAutofit fontScale="85000" lnSpcReduction="10000"/>
          </a:bodyPr>
          <a:lstStyle/>
          <a:p>
            <a:pPr algn="just">
              <a:lnSpc>
                <a:spcPct val="107000"/>
              </a:lnSpc>
              <a:spcAft>
                <a:spcPts val="600"/>
              </a:spcAft>
            </a:pPr>
            <a:r>
              <a:rPr lang="en-GB" sz="1400" dirty="0">
                <a:ea typeface="Calibri" panose="020F0502020204030204" pitchFamily="34" charset="0"/>
                <a:cs typeface="Times New Roman" panose="02020603050405020304" pitchFamily="18" charset="0"/>
              </a:rPr>
              <a:t>Attendees discussed:</a:t>
            </a:r>
          </a:p>
          <a:p>
            <a:pPr marL="285750" indent="-285750" algn="just">
              <a:lnSpc>
                <a:spcPct val="107000"/>
              </a:lnSpc>
              <a:spcAft>
                <a:spcPts val="600"/>
              </a:spcAft>
              <a:buFont typeface="Arial" panose="020B0604020202020204" pitchFamily="34" charset="0"/>
              <a:buChar char="•"/>
            </a:pPr>
            <a:r>
              <a:rPr lang="en-GB" sz="1400" b="1" dirty="0">
                <a:ea typeface="Calibri" panose="020F0502020204030204" pitchFamily="34" charset="0"/>
                <a:cs typeface="Times New Roman" panose="02020603050405020304" pitchFamily="18" charset="0"/>
              </a:rPr>
              <a:t>The lack of evidence on what an effective approach to supporting care leavers looks like, and how this might affect decisions in the pilot and the evaluation.</a:t>
            </a:r>
            <a:r>
              <a:rPr lang="en-GB" sz="1400" dirty="0">
                <a:ea typeface="Calibri" panose="020F0502020204030204" pitchFamily="34" charset="0"/>
                <a:cs typeface="Times New Roman" panose="02020603050405020304" pitchFamily="18" charset="0"/>
              </a:rPr>
              <a:t> Input from those involved in the pilot will likely be helpful in key decision making stages. </a:t>
            </a:r>
          </a:p>
          <a:p>
            <a:pPr marL="285750" indent="-285750" algn="just">
              <a:lnSpc>
                <a:spcPct val="107000"/>
              </a:lnSpc>
              <a:spcAft>
                <a:spcPts val="600"/>
              </a:spcAft>
              <a:buFont typeface="Arial" panose="020B0604020202020204" pitchFamily="34" charset="0"/>
              <a:buChar char="•"/>
            </a:pPr>
            <a:r>
              <a:rPr lang="en-GB" sz="1400" b="1" dirty="0">
                <a:ea typeface="Calibri" panose="020F0502020204030204" pitchFamily="34" charset="0"/>
                <a:cs typeface="Times New Roman" panose="02020603050405020304" pitchFamily="18" charset="0"/>
              </a:rPr>
              <a:t>Ensuring meaningful and ethical participation of care-experienced young people </a:t>
            </a:r>
            <a:r>
              <a:rPr lang="en-GB" sz="1400" dirty="0">
                <a:ea typeface="Calibri" panose="020F0502020204030204" pitchFamily="34" charset="0"/>
                <a:cs typeface="Times New Roman" panose="02020603050405020304" pitchFamily="18" charset="0"/>
              </a:rPr>
              <a:t>and how to ensure involvement is proportionate and appropriate to avoid overburdening. There is considerable heterogeneity within the group in terms of care experience, even before considering other characteristics, and it may prove challenging to balance size and representation within the qualitative group. </a:t>
            </a:r>
          </a:p>
          <a:p>
            <a:pPr marL="285750" indent="-285750" algn="just">
              <a:lnSpc>
                <a:spcPct val="107000"/>
              </a:lnSpc>
              <a:spcAft>
                <a:spcPts val="600"/>
              </a:spcAft>
              <a:buFont typeface="Arial" panose="020B0604020202020204" pitchFamily="34" charset="0"/>
              <a:buChar char="•"/>
            </a:pPr>
            <a:r>
              <a:rPr lang="en-GB" sz="1400" b="1" dirty="0">
                <a:ea typeface="Calibri" panose="020F0502020204030204" pitchFamily="34" charset="0"/>
                <a:cs typeface="Times New Roman" panose="02020603050405020304" pitchFamily="18" charset="0"/>
              </a:rPr>
              <a:t>How it is important to build the right relationships with young people, and carefully consider methods of engaging with them. </a:t>
            </a:r>
            <a:r>
              <a:rPr lang="en-GB" sz="1400" dirty="0">
                <a:ea typeface="Calibri" panose="020F0502020204030204" pitchFamily="34" charset="0"/>
                <a:cs typeface="Times New Roman" panose="02020603050405020304" pitchFamily="18" charset="0"/>
              </a:rPr>
              <a:t>Ensuring these are appropriate and accessible for the young people can help avoid research fatigue. Using the co-produced materials (such as the Coram Voice survey in the evaluation) was considered to be vital – changes have also been made to make the survey optional and in addition to the enrolment process to avoid overburdening. </a:t>
            </a:r>
          </a:p>
          <a:p>
            <a:pPr marL="285750" indent="-285750" algn="just">
              <a:lnSpc>
                <a:spcPct val="107000"/>
              </a:lnSpc>
              <a:spcAft>
                <a:spcPts val="600"/>
              </a:spcAft>
              <a:buFont typeface="Arial" panose="020B0604020202020204" pitchFamily="34" charset="0"/>
              <a:buChar char="•"/>
            </a:pPr>
            <a:r>
              <a:rPr lang="en-GB" sz="1400" b="1" dirty="0">
                <a:solidFill>
                  <a:schemeClr val="accent1"/>
                </a:solidFill>
                <a:ea typeface="Calibri" panose="020F0502020204030204" pitchFamily="34" charset="0"/>
                <a:cs typeface="Times New Roman" panose="02020603050405020304" pitchFamily="18" charset="0"/>
              </a:rPr>
              <a:t>Creative and participatory research may offer an opportunity to effectively engage participants in the research and to provide them with skills through the process.</a:t>
            </a:r>
          </a:p>
          <a:p>
            <a:pPr marL="285750" indent="-285750" algn="just">
              <a:lnSpc>
                <a:spcPct val="107000"/>
              </a:lnSpc>
              <a:spcAft>
                <a:spcPts val="600"/>
              </a:spcAft>
              <a:buFont typeface="Arial" panose="020B0604020202020204" pitchFamily="34" charset="0"/>
              <a:buChar char="•"/>
            </a:pPr>
            <a:endParaRPr lang="en-GB" sz="14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33</a:t>
            </a:fld>
            <a:endParaRPr lang="en-US" dirty="0"/>
          </a:p>
        </p:txBody>
      </p:sp>
    </p:spTree>
    <p:extLst>
      <p:ext uri="{BB962C8B-B14F-4D97-AF65-F5344CB8AC3E}">
        <p14:creationId xmlns:p14="http://schemas.microsoft.com/office/powerpoint/2010/main" val="2036227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888B1C-A831-6D59-41AB-A3737EBA498E}"/>
              </a:ext>
              <a:ext uri="{C183D7F6-B498-43B3-948B-1728B52AA6E4}">
                <adec:decorative xmlns:adec="http://schemas.microsoft.com/office/drawing/2017/decorative" val="1"/>
              </a:ext>
            </a:extLst>
          </p:cNvPr>
          <p:cNvSpPr/>
          <p:nvPr/>
        </p:nvSpPr>
        <p:spPr>
          <a:xfrm>
            <a:off x="457200" y="516706"/>
            <a:ext cx="8229600" cy="692497"/>
          </a:xfrm>
          <a:prstGeom prst="rect">
            <a:avLst/>
          </a:prstGeom>
          <a:solidFill>
            <a:schemeClr val="accent5"/>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spcAft>
                <a:spcPts val="300"/>
              </a:spcAft>
            </a:pPr>
            <a:endParaRPr lang="en-GB" sz="15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normAutofit/>
          </a:bodyPr>
          <a:lstStyle/>
          <a:p>
            <a:pPr marL="72000"/>
            <a:r>
              <a:rPr lang="en-US" sz="2800" dirty="0"/>
              <a:t>Enabling future impact</a:t>
            </a:r>
          </a:p>
        </p:txBody>
      </p:sp>
      <p:sp>
        <p:nvSpPr>
          <p:cNvPr id="9" name="TextBox 8">
            <a:extLst>
              <a:ext uri="{FF2B5EF4-FFF2-40B4-BE49-F238E27FC236}">
                <a16:creationId xmlns:a16="http://schemas.microsoft.com/office/drawing/2014/main" id="{99DDC8FD-D5D7-A7CC-BE5D-330FB1BB2B17}"/>
              </a:ext>
            </a:extLst>
          </p:cNvPr>
          <p:cNvSpPr txBox="1"/>
          <p:nvPr/>
        </p:nvSpPr>
        <p:spPr>
          <a:xfrm>
            <a:off x="457200" y="1292678"/>
            <a:ext cx="8281581" cy="492443"/>
          </a:xfrm>
          <a:prstGeom prst="rect">
            <a:avLst/>
          </a:prstGeom>
          <a:noFill/>
        </p:spPr>
        <p:txBody>
          <a:bodyPr wrap="square" rtlCol="0">
            <a:spAutoFit/>
          </a:bodyPr>
          <a:lstStyle/>
          <a:p>
            <a:r>
              <a:rPr lang="en-GB" sz="1300" b="1" dirty="0">
                <a:solidFill>
                  <a:schemeClr val="accent1"/>
                </a:solidFill>
              </a:rPr>
              <a:t>This theme addressed ways in which the pilot can contribute to the existing evidence relating to both basic income schemes (including UBI) and support for care leavers</a:t>
            </a:r>
          </a:p>
        </p:txBody>
      </p:sp>
      <p:sp>
        <p:nvSpPr>
          <p:cNvPr id="3" name="Content Placeholder 2"/>
          <p:cNvSpPr>
            <a:spLocks noGrp="1"/>
          </p:cNvSpPr>
          <p:nvPr>
            <p:ph idx="1"/>
          </p:nvPr>
        </p:nvSpPr>
        <p:spPr>
          <a:xfrm>
            <a:off x="457200" y="1879647"/>
            <a:ext cx="7798037" cy="3471652"/>
          </a:xfrm>
        </p:spPr>
        <p:txBody>
          <a:bodyPr>
            <a:normAutofit fontScale="85000" lnSpcReduction="20000"/>
          </a:bodyPr>
          <a:lstStyle/>
          <a:p>
            <a:pPr algn="just">
              <a:lnSpc>
                <a:spcPct val="107000"/>
              </a:lnSpc>
              <a:spcAft>
                <a:spcPts val="600"/>
              </a:spcAft>
            </a:pPr>
            <a:r>
              <a:rPr lang="en-GB" sz="1400" dirty="0">
                <a:ea typeface="Calibri" panose="020F0502020204030204" pitchFamily="34" charset="0"/>
                <a:cs typeface="Times New Roman" panose="02020603050405020304" pitchFamily="18" charset="0"/>
              </a:rPr>
              <a:t>Attendees discussed:</a:t>
            </a:r>
          </a:p>
          <a:p>
            <a:pPr marL="285750" indent="-285750" algn="just">
              <a:lnSpc>
                <a:spcPct val="107000"/>
              </a:lnSpc>
              <a:spcAft>
                <a:spcPts val="600"/>
              </a:spcAft>
              <a:buFont typeface="Arial" panose="020B0604020202020204" pitchFamily="34" charset="0"/>
              <a:buChar char="•"/>
            </a:pPr>
            <a:r>
              <a:rPr lang="en-GB" sz="1400" b="1" dirty="0">
                <a:ea typeface="Calibri" panose="020F0502020204030204" pitchFamily="34" charset="0"/>
                <a:cs typeface="Times New Roman" panose="02020603050405020304" pitchFamily="18" charset="0"/>
              </a:rPr>
              <a:t>The transferability of the pilot to the wider debate on universal basic income (UBI). </a:t>
            </a:r>
            <a:r>
              <a:rPr lang="en-GB" sz="1400" dirty="0">
                <a:ea typeface="Calibri" panose="020F0502020204030204" pitchFamily="34" charset="0"/>
                <a:cs typeface="Times New Roman" panose="02020603050405020304" pitchFamily="18" charset="0"/>
              </a:rPr>
              <a:t>While the pilot has some common features, it may be difficult to isolate these and transfer them to a universal basic income. What it may be able to do is to provide information on the impact on a particular cohort, over both shorter and longer term timeframes, starting conversations which can lead to wider discussions of UBI. </a:t>
            </a:r>
          </a:p>
          <a:p>
            <a:pPr marL="285750" indent="-285750" algn="just">
              <a:lnSpc>
                <a:spcPct val="107000"/>
              </a:lnSpc>
              <a:spcAft>
                <a:spcPts val="600"/>
              </a:spcAft>
              <a:buFont typeface="Arial" panose="020B0604020202020204" pitchFamily="34" charset="0"/>
              <a:buChar char="•"/>
            </a:pPr>
            <a:r>
              <a:rPr lang="en-GB" sz="1400" b="1" dirty="0">
                <a:ea typeface="Calibri" panose="020F0502020204030204" pitchFamily="34" charset="0"/>
                <a:cs typeface="Times New Roman" panose="02020603050405020304" pitchFamily="18" charset="0"/>
              </a:rPr>
              <a:t>Ensuring the evidence which is created can add to what already exists. </a:t>
            </a:r>
            <a:r>
              <a:rPr lang="en-GB" sz="1400" dirty="0">
                <a:ea typeface="Calibri" panose="020F0502020204030204" pitchFamily="34" charset="0"/>
                <a:cs typeface="Times New Roman" panose="02020603050405020304" pitchFamily="18" charset="0"/>
              </a:rPr>
              <a:t>There are a variety of similar projects taking place elsewhere on basic income, and there is a lack of commonality of tools or outcomes. It would be valuable if the data which is produced by the pilot could be accessible and useful for generating a wider body of evidence. Other pilot schemes have also been subject to considerable critical peer reviews, whereas focus might be better directed towards contextualising the results of the pilot, and tools which can help shape practice.</a:t>
            </a:r>
          </a:p>
          <a:p>
            <a:pPr marL="285750" indent="-285750" algn="just">
              <a:lnSpc>
                <a:spcPct val="107000"/>
              </a:lnSpc>
              <a:spcAft>
                <a:spcPts val="600"/>
              </a:spcAft>
              <a:buFont typeface="Arial" panose="020B0604020202020204" pitchFamily="34" charset="0"/>
              <a:buChar char="•"/>
            </a:pPr>
            <a:r>
              <a:rPr lang="en-GB" sz="1400" b="1" dirty="0">
                <a:ea typeface="Calibri" panose="020F0502020204030204" pitchFamily="34" charset="0"/>
                <a:cs typeface="Times New Roman" panose="02020603050405020304" pitchFamily="18" charset="0"/>
              </a:rPr>
              <a:t>The importance of accessible outputs and building a legacy. </a:t>
            </a:r>
            <a:r>
              <a:rPr lang="en-GB" sz="1400" dirty="0">
                <a:ea typeface="Calibri" panose="020F0502020204030204" pitchFamily="34" charset="0"/>
                <a:cs typeface="Times New Roman" panose="02020603050405020304" pitchFamily="18" charset="0"/>
              </a:rPr>
              <a:t>Other pilots have quickly lost traction after their completion and struggled to move forward: ensuring continued engagement from a wide research and practitioner community can ensure the project generates impact: proactive seminars or conferences throughout the pilot could help sustain interest. Accessible public-facing outputs will also be important, as results from international pilots are frequently written off as non-transferable to the UK context, lowering public interest. This pilot offers an opportunity to engage the Welsh and UK public in the discussion of basic income schemes.  </a:t>
            </a:r>
            <a:endParaRPr lang="en-GB" sz="1400" b="1"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34</a:t>
            </a:fld>
            <a:endParaRPr lang="en-US" dirty="0"/>
          </a:p>
        </p:txBody>
      </p:sp>
    </p:spTree>
    <p:extLst>
      <p:ext uri="{BB962C8B-B14F-4D97-AF65-F5344CB8AC3E}">
        <p14:creationId xmlns:p14="http://schemas.microsoft.com/office/powerpoint/2010/main" val="4106342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475" y="2067431"/>
            <a:ext cx="8023225" cy="1362075"/>
          </a:xfrm>
        </p:spPr>
        <p:txBody>
          <a:bodyPr>
            <a:normAutofit/>
          </a:bodyPr>
          <a:lstStyle/>
          <a:p>
            <a:r>
              <a:rPr lang="en-GB" dirty="0"/>
              <a:t>Reflections</a:t>
            </a:r>
          </a:p>
        </p:txBody>
      </p:sp>
      <p:sp>
        <p:nvSpPr>
          <p:cNvPr id="6" name="Subtitle 2">
            <a:extLst>
              <a:ext uri="{FF2B5EF4-FFF2-40B4-BE49-F238E27FC236}">
                <a16:creationId xmlns:a16="http://schemas.microsoft.com/office/drawing/2014/main" id="{DA9F20CC-8691-F685-6F59-B50D8210E78B}"/>
              </a:ext>
            </a:extLst>
          </p:cNvPr>
          <p:cNvSpPr txBox="1">
            <a:spLocks/>
          </p:cNvSpPr>
          <p:nvPr/>
        </p:nvSpPr>
        <p:spPr>
          <a:xfrm>
            <a:off x="1006475" y="2864423"/>
            <a:ext cx="7814796" cy="113016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chemeClr val="tx2"/>
              </a:buClr>
              <a:buFont typeface="Arial"/>
              <a:buNone/>
              <a:defRPr sz="2000" kern="1200">
                <a:solidFill>
                  <a:schemeClr val="accent4"/>
                </a:solidFill>
                <a:latin typeface="+mn-lt"/>
                <a:ea typeface="+mn-ea"/>
                <a:cs typeface="Poppins-Regular"/>
              </a:defRPr>
            </a:lvl1pPr>
            <a:lvl2pPr marL="457200" indent="0" algn="l" defTabSz="457200" rtl="0" eaLnBrk="1" latinLnBrk="0" hangingPunct="1">
              <a:spcBef>
                <a:spcPct val="20000"/>
              </a:spcBef>
              <a:buClr>
                <a:schemeClr val="tx2"/>
              </a:buClr>
              <a:buFont typeface="Arial"/>
              <a:buNone/>
              <a:defRPr sz="1800" kern="1200">
                <a:solidFill>
                  <a:schemeClr val="tx1">
                    <a:tint val="75000"/>
                  </a:schemeClr>
                </a:solidFill>
                <a:latin typeface="+mn-lt"/>
                <a:ea typeface="+mn-ea"/>
                <a:cs typeface="Poppins-Regular"/>
              </a:defRPr>
            </a:lvl2pPr>
            <a:lvl3pPr marL="914400" indent="0" algn="l" defTabSz="457200" rtl="0" eaLnBrk="1" latinLnBrk="0" hangingPunct="1">
              <a:spcBef>
                <a:spcPct val="20000"/>
              </a:spcBef>
              <a:buClr>
                <a:schemeClr val="tx2"/>
              </a:buClr>
              <a:buFont typeface="Arial"/>
              <a:buNone/>
              <a:defRPr sz="1600" kern="1200">
                <a:solidFill>
                  <a:schemeClr val="tx1">
                    <a:tint val="75000"/>
                  </a:schemeClr>
                </a:solidFill>
                <a:latin typeface="+mn-lt"/>
                <a:ea typeface="+mn-ea"/>
                <a:cs typeface="Poppins-Regular"/>
              </a:defRPr>
            </a:lvl3pPr>
            <a:lvl4pPr marL="1371600" indent="0" algn="l" defTabSz="457200" rtl="0" eaLnBrk="1" latinLnBrk="0" hangingPunct="1">
              <a:spcBef>
                <a:spcPct val="20000"/>
              </a:spcBef>
              <a:buClr>
                <a:schemeClr val="tx2"/>
              </a:buClr>
              <a:buFont typeface="Arial"/>
              <a:buNone/>
              <a:defRPr sz="1400" kern="1200">
                <a:solidFill>
                  <a:schemeClr val="tx1">
                    <a:tint val="75000"/>
                  </a:schemeClr>
                </a:solidFill>
                <a:latin typeface="+mn-lt"/>
                <a:ea typeface="+mn-ea"/>
                <a:cs typeface="Poppins-Regular"/>
              </a:defRPr>
            </a:lvl4pPr>
            <a:lvl5pPr marL="1828800" indent="0" algn="l" defTabSz="457200" rtl="0" eaLnBrk="1" latinLnBrk="0" hangingPunct="1">
              <a:spcBef>
                <a:spcPct val="20000"/>
              </a:spcBef>
              <a:buClr>
                <a:schemeClr val="tx2"/>
              </a:buClr>
              <a:buFont typeface="Arial"/>
              <a:buNone/>
              <a:defRPr sz="1400" kern="1200">
                <a:solidFill>
                  <a:schemeClr val="tx1">
                    <a:tint val="75000"/>
                  </a:schemeClr>
                </a:solidFill>
                <a:latin typeface="+mn-lt"/>
                <a:ea typeface="+mn-ea"/>
                <a:cs typeface="Poppins-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sz="1800" dirty="0">
                <a:solidFill>
                  <a:schemeClr val="accent3"/>
                </a:solidFill>
              </a:rPr>
              <a:t>Professor Guy Standing, SOAS, University of London</a:t>
            </a:r>
            <a:endParaRPr lang="en-US" sz="1800" dirty="0">
              <a:solidFill>
                <a:schemeClr val="accent3"/>
              </a:solidFill>
            </a:endParaRPr>
          </a:p>
        </p:txBody>
      </p:sp>
    </p:spTree>
    <p:extLst>
      <p:ext uri="{BB962C8B-B14F-4D97-AF65-F5344CB8AC3E}">
        <p14:creationId xmlns:p14="http://schemas.microsoft.com/office/powerpoint/2010/main" val="2913274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Recording: Prof. Guy Standing</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36</a:t>
            </a:fld>
            <a:endParaRPr lang="en-US" dirty="0"/>
          </a:p>
        </p:txBody>
      </p:sp>
      <p:pic>
        <p:nvPicPr>
          <p:cNvPr id="5" name="Picture 4" descr="Image of Professor Guy Standing delivering his presentation at the conference. Click to watch the video on Youtube. ">
            <a:hlinkClick r:id="rId3"/>
            <a:extLst>
              <a:ext uri="{FF2B5EF4-FFF2-40B4-BE49-F238E27FC236}">
                <a16:creationId xmlns:a16="http://schemas.microsoft.com/office/drawing/2014/main" id="{FD8BBAA2-DDFE-35EF-E55C-016451E9547D}"/>
              </a:ext>
            </a:extLst>
          </p:cNvPr>
          <p:cNvPicPr>
            <a:picLocks noChangeAspect="1"/>
          </p:cNvPicPr>
          <p:nvPr/>
        </p:nvPicPr>
        <p:blipFill>
          <a:blip r:embed="rId4"/>
          <a:stretch>
            <a:fillRect/>
          </a:stretch>
        </p:blipFill>
        <p:spPr>
          <a:xfrm>
            <a:off x="1498352" y="1549800"/>
            <a:ext cx="6147295" cy="3960000"/>
          </a:xfrm>
          <a:prstGeom prst="rect">
            <a:avLst/>
          </a:prstGeom>
        </p:spPr>
      </p:pic>
      <p:sp>
        <p:nvSpPr>
          <p:cNvPr id="6" name="TextBox 5">
            <a:extLst>
              <a:ext uri="{FF2B5EF4-FFF2-40B4-BE49-F238E27FC236}">
                <a16:creationId xmlns:a16="http://schemas.microsoft.com/office/drawing/2014/main" id="{1ECC726B-DC12-1AA5-DA8E-14A234C3286A}"/>
              </a:ext>
            </a:extLst>
          </p:cNvPr>
          <p:cNvSpPr txBox="1"/>
          <p:nvPr/>
        </p:nvSpPr>
        <p:spPr>
          <a:xfrm>
            <a:off x="457200" y="1048306"/>
            <a:ext cx="7621200" cy="369332"/>
          </a:xfrm>
          <a:prstGeom prst="rect">
            <a:avLst/>
          </a:prstGeom>
          <a:noFill/>
        </p:spPr>
        <p:txBody>
          <a:bodyPr wrap="square">
            <a:spAutoFit/>
          </a:bodyPr>
          <a:lstStyle/>
          <a:p>
            <a:r>
              <a:rPr lang="en-GB" sz="1800" b="0" i="1" dirty="0">
                <a:solidFill>
                  <a:schemeClr val="accent2">
                    <a:lumMod val="75000"/>
                  </a:schemeClr>
                </a:solidFill>
              </a:rPr>
              <a:t>(Click on the image to watch the presentation on </a:t>
            </a:r>
            <a:r>
              <a:rPr lang="en-GB" sz="1800" b="0" i="1" dirty="0" err="1">
                <a:solidFill>
                  <a:schemeClr val="accent2">
                    <a:lumMod val="75000"/>
                  </a:schemeClr>
                </a:solidFill>
              </a:rPr>
              <a:t>Youtube</a:t>
            </a:r>
            <a:r>
              <a:rPr lang="en-GB" sz="1800" b="0" i="1" dirty="0">
                <a:solidFill>
                  <a:schemeClr val="accent2">
                    <a:lumMod val="75000"/>
                  </a:schemeClr>
                </a:solidFill>
              </a:rPr>
              <a:t>)</a:t>
            </a:r>
            <a:endParaRPr lang="en-GB" dirty="0"/>
          </a:p>
        </p:txBody>
      </p:sp>
    </p:spTree>
    <p:extLst>
      <p:ext uri="{BB962C8B-B14F-4D97-AF65-F5344CB8AC3E}">
        <p14:creationId xmlns:p14="http://schemas.microsoft.com/office/powerpoint/2010/main" val="2393987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Reflections: Prof. Guy Standing</a:t>
            </a:r>
          </a:p>
        </p:txBody>
      </p:sp>
      <p:sp>
        <p:nvSpPr>
          <p:cNvPr id="3" name="Content Placeholder 2"/>
          <p:cNvSpPr>
            <a:spLocks noGrp="1"/>
          </p:cNvSpPr>
          <p:nvPr>
            <p:ph idx="1"/>
          </p:nvPr>
        </p:nvSpPr>
        <p:spPr>
          <a:xfrm>
            <a:off x="457200" y="1139862"/>
            <a:ext cx="8330688" cy="4578275"/>
          </a:xfrm>
        </p:spPr>
        <p:txBody>
          <a:bodyPr>
            <a:normAutofit/>
          </a:bodyPr>
          <a:lstStyle/>
          <a:p>
            <a:pPr algn="just">
              <a:lnSpc>
                <a:spcPct val="107000"/>
              </a:lnSpc>
              <a:spcAft>
                <a:spcPts val="600"/>
              </a:spcAft>
            </a:pPr>
            <a:r>
              <a:rPr lang="en-GB" sz="1400" b="1" dirty="0">
                <a:ea typeface="Calibri" panose="020F0502020204030204" pitchFamily="34" charset="0"/>
                <a:cs typeface="Times New Roman" panose="02020603050405020304" pitchFamily="18" charset="0"/>
              </a:rPr>
              <a:t>Professor Guy Standing offered his reflections on the conference and what we had heard during the session. </a:t>
            </a:r>
          </a:p>
          <a:p>
            <a:pPr algn="just">
              <a:lnSpc>
                <a:spcPct val="107000"/>
              </a:lnSpc>
              <a:spcAft>
                <a:spcPts val="600"/>
              </a:spcAft>
            </a:pPr>
            <a:r>
              <a:rPr lang="en-GB" sz="1400" dirty="0">
                <a:ea typeface="Calibri" panose="020F0502020204030204" pitchFamily="34" charset="0"/>
                <a:cs typeface="Times New Roman" panose="02020603050405020304" pitchFamily="18" charset="0"/>
              </a:rPr>
              <a:t>Basic income is often advocated as a matter of common justice: giving basic security to everyone, and enhancing freedom by alleviating insecurity. We now live in an era of chronic insecurity and uncertainty and lack resilience: we don’t know who is vulnerable, we are all vulnerable.</a:t>
            </a:r>
          </a:p>
          <a:p>
            <a:pPr algn="just">
              <a:lnSpc>
                <a:spcPct val="107000"/>
              </a:lnSpc>
              <a:spcAft>
                <a:spcPts val="600"/>
              </a:spcAft>
            </a:pPr>
            <a:r>
              <a:rPr lang="en-GB" sz="1400" dirty="0">
                <a:ea typeface="Calibri" panose="020F0502020204030204" pitchFamily="34" charset="0"/>
                <a:cs typeface="Times New Roman" panose="02020603050405020304" pitchFamily="18" charset="0"/>
              </a:rPr>
              <a:t>Evidence from pilots and experiments of basic income provide the “low hanging fruit” – assessing the hypotheses about what impact basic income has and what is needed to make it relatively successful.</a:t>
            </a:r>
          </a:p>
          <a:p>
            <a:pPr algn="just">
              <a:lnSpc>
                <a:spcPct val="107000"/>
              </a:lnSpc>
              <a:spcAft>
                <a:spcPts val="600"/>
              </a:spcAft>
            </a:pPr>
            <a:r>
              <a:rPr lang="en-GB" sz="1400" dirty="0">
                <a:ea typeface="Calibri" panose="020F0502020204030204" pitchFamily="34" charset="0"/>
                <a:cs typeface="Times New Roman" panose="02020603050405020304" pitchFamily="18" charset="0"/>
              </a:rPr>
              <a:t>Community-wide pilots lead to strong multiplier effects, with more income generated in the community than the money spent on the pilot. It is important to recognise the community dynamics of basic income: cooperation within communities over pooling and spending newfound resources for the greater good. Many pilots only select specific groups, and these benefits are not observed. </a:t>
            </a:r>
          </a:p>
          <a:p>
            <a:pPr algn="just">
              <a:lnSpc>
                <a:spcPct val="107000"/>
              </a:lnSpc>
              <a:spcAft>
                <a:spcPts val="600"/>
              </a:spcAft>
            </a:pPr>
            <a:endParaRPr lang="en-GB" sz="1400" dirty="0">
              <a:ea typeface="Calibri" panose="020F0502020204030204" pitchFamily="34" charset="0"/>
              <a:cs typeface="Times New Roman" panose="02020603050405020304" pitchFamily="18" charset="0"/>
            </a:endParaRPr>
          </a:p>
          <a:p>
            <a:pPr algn="just">
              <a:lnSpc>
                <a:spcPct val="107000"/>
              </a:lnSpc>
              <a:spcAft>
                <a:spcPts val="600"/>
              </a:spcAft>
            </a:pPr>
            <a:endParaRPr lang="en-GB" sz="14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37</a:t>
            </a:fld>
            <a:endParaRPr lang="en-US" dirty="0"/>
          </a:p>
        </p:txBody>
      </p:sp>
      <p:sp>
        <p:nvSpPr>
          <p:cNvPr id="9" name="TextBox 8">
            <a:extLst>
              <a:ext uri="{FF2B5EF4-FFF2-40B4-BE49-F238E27FC236}">
                <a16:creationId xmlns:a16="http://schemas.microsoft.com/office/drawing/2014/main" id="{576219AD-3CD3-9EEB-47D3-F80FC46E3E63}"/>
              </a:ext>
            </a:extLst>
          </p:cNvPr>
          <p:cNvSpPr txBox="1"/>
          <p:nvPr/>
        </p:nvSpPr>
        <p:spPr>
          <a:xfrm>
            <a:off x="457200" y="4788279"/>
            <a:ext cx="6789107" cy="1577676"/>
          </a:xfrm>
          <a:prstGeom prst="rect">
            <a:avLst/>
          </a:prstGeom>
          <a:noFill/>
        </p:spPr>
        <p:txBody>
          <a:bodyPr wrap="square">
            <a:spAutoFit/>
          </a:bodyPr>
          <a:lstStyle/>
          <a:p>
            <a:pPr marL="0" marR="0" lvl="0" indent="0" algn="just" defTabSz="457200" rtl="0" eaLnBrk="1" fontAlgn="auto" latinLnBrk="0" hangingPunct="1">
              <a:lnSpc>
                <a:spcPct val="107000"/>
              </a:lnSpc>
              <a:spcBef>
                <a:spcPct val="20000"/>
              </a:spcBef>
              <a:spcAft>
                <a:spcPts val="600"/>
              </a:spcAft>
              <a:buClr>
                <a:srgbClr val="004253"/>
              </a:buClr>
              <a:buSzTx/>
              <a:buFont typeface="Arial"/>
              <a:buNone/>
              <a:tabLst/>
              <a:defRPr/>
            </a:pPr>
            <a:r>
              <a:rPr kumimoji="0" lang="en-GB" sz="14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rPr>
              <a:t>It is vital that recipients of basic income pilots are anonymous, without media coverage of those receiving it, to ensure credibility. Privacy is vital for the credibility of research on basic income. </a:t>
            </a:r>
          </a:p>
          <a:p>
            <a:pPr marL="0" marR="0" lvl="0" indent="0" algn="just" defTabSz="457200" rtl="0" eaLnBrk="1" fontAlgn="auto" latinLnBrk="0" hangingPunct="1">
              <a:lnSpc>
                <a:spcPct val="107000"/>
              </a:lnSpc>
              <a:spcBef>
                <a:spcPct val="20000"/>
              </a:spcBef>
              <a:spcAft>
                <a:spcPts val="600"/>
              </a:spcAft>
              <a:buClr>
                <a:srgbClr val="004253"/>
              </a:buClr>
              <a:buSzTx/>
              <a:buFont typeface="Arial"/>
              <a:buNone/>
              <a:tabLst/>
              <a:defRPr/>
            </a:pPr>
            <a:r>
              <a:rPr kumimoji="0" lang="en-GB" sz="14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rPr>
              <a:t>It is important to ensure that hypotheses are made explicit, including control variables and looking at previous results, to ensure that  appropriate data is gathered.</a:t>
            </a:r>
          </a:p>
        </p:txBody>
      </p:sp>
    </p:spTree>
    <p:extLst>
      <p:ext uri="{BB962C8B-B14F-4D97-AF65-F5344CB8AC3E}">
        <p14:creationId xmlns:p14="http://schemas.microsoft.com/office/powerpoint/2010/main" val="3635653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5D31-2C8E-78D1-591C-FFB91DFC0998}"/>
              </a:ext>
            </a:extLst>
          </p:cNvPr>
          <p:cNvSpPr>
            <a:spLocks noGrp="1"/>
          </p:cNvSpPr>
          <p:nvPr>
            <p:ph type="title"/>
          </p:nvPr>
        </p:nvSpPr>
        <p:spPr/>
        <p:txBody>
          <a:bodyPr/>
          <a:lstStyle/>
          <a:p>
            <a:r>
              <a:rPr lang="en-GB" dirty="0"/>
              <a:t>Prof. Guy Standing: Findings from previous BI pilots</a:t>
            </a:r>
          </a:p>
        </p:txBody>
      </p:sp>
      <p:sp>
        <p:nvSpPr>
          <p:cNvPr id="26" name="TextBox 25">
            <a:extLst>
              <a:ext uri="{FF2B5EF4-FFF2-40B4-BE49-F238E27FC236}">
                <a16:creationId xmlns:a16="http://schemas.microsoft.com/office/drawing/2014/main" id="{BDD8C94E-6FB5-247C-727E-F5F93E1DF022}"/>
              </a:ext>
            </a:extLst>
          </p:cNvPr>
          <p:cNvSpPr txBox="1"/>
          <p:nvPr/>
        </p:nvSpPr>
        <p:spPr>
          <a:xfrm>
            <a:off x="457200" y="1482176"/>
            <a:ext cx="7760208" cy="305084"/>
          </a:xfrm>
          <a:prstGeom prst="rect">
            <a:avLst/>
          </a:prstGeom>
          <a:noFill/>
        </p:spPr>
        <p:txBody>
          <a:bodyPr wrap="square">
            <a:spAutoFit/>
          </a:bodyPr>
          <a:lstStyle/>
          <a:p>
            <a:pPr algn="just">
              <a:lnSpc>
                <a:spcPct val="107000"/>
              </a:lnSpc>
              <a:spcAft>
                <a:spcPts val="600"/>
              </a:spcAft>
            </a:pPr>
            <a:r>
              <a:rPr lang="en-GB" sz="1400" dirty="0">
                <a:solidFill>
                  <a:schemeClr val="tx2"/>
                </a:solidFill>
                <a:ea typeface="Calibri" panose="020F0502020204030204" pitchFamily="34" charset="0"/>
                <a:cs typeface="Times New Roman" panose="02020603050405020304" pitchFamily="18" charset="0"/>
              </a:rPr>
              <a:t>Findings from previous basic income pilots and experiments:</a:t>
            </a:r>
          </a:p>
        </p:txBody>
      </p:sp>
      <p:sp>
        <p:nvSpPr>
          <p:cNvPr id="9" name="Hexagon 8">
            <a:extLst>
              <a:ext uri="{FF2B5EF4-FFF2-40B4-BE49-F238E27FC236}">
                <a16:creationId xmlns:a16="http://schemas.microsoft.com/office/drawing/2014/main" id="{51ED4CB0-6EFF-EE96-EB47-A53DBF4DC992}"/>
              </a:ext>
            </a:extLst>
          </p:cNvPr>
          <p:cNvSpPr/>
          <p:nvPr/>
        </p:nvSpPr>
        <p:spPr>
          <a:xfrm rot="5400000">
            <a:off x="957648" y="1912505"/>
            <a:ext cx="1044000" cy="972000"/>
          </a:xfrm>
          <a:prstGeom prst="hexagon">
            <a:avLst/>
          </a:prstGeom>
          <a:solidFill>
            <a:schemeClr val="accent3"/>
          </a:solidFill>
          <a:ln>
            <a:solidFill>
              <a:schemeClr val="accent3"/>
            </a:solidFill>
          </a:ln>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n-GB" sz="1050" b="1" dirty="0">
                <a:solidFill>
                  <a:schemeClr val="tx1"/>
                </a:solidFill>
              </a:rPr>
              <a:t>Mental</a:t>
            </a:r>
          </a:p>
          <a:p>
            <a:pPr algn="ctr"/>
            <a:r>
              <a:rPr lang="en-GB" sz="1050" b="1" dirty="0">
                <a:solidFill>
                  <a:schemeClr val="tx1"/>
                </a:solidFill>
              </a:rPr>
              <a:t>Health</a:t>
            </a:r>
          </a:p>
        </p:txBody>
      </p:sp>
      <p:sp>
        <p:nvSpPr>
          <p:cNvPr id="21" name="TextBox 20">
            <a:extLst>
              <a:ext uri="{FF2B5EF4-FFF2-40B4-BE49-F238E27FC236}">
                <a16:creationId xmlns:a16="http://schemas.microsoft.com/office/drawing/2014/main" id="{CD212AF1-450C-59C3-899E-6EF1A194B64D}"/>
              </a:ext>
            </a:extLst>
          </p:cNvPr>
          <p:cNvSpPr txBox="1"/>
          <p:nvPr/>
        </p:nvSpPr>
        <p:spPr>
          <a:xfrm>
            <a:off x="2139696" y="2275394"/>
            <a:ext cx="6368640" cy="261610"/>
          </a:xfrm>
          <a:prstGeom prst="rect">
            <a:avLst/>
          </a:prstGeom>
          <a:noFill/>
        </p:spPr>
        <p:txBody>
          <a:bodyPr wrap="square" rtlCol="0">
            <a:spAutoFit/>
          </a:bodyPr>
          <a:lstStyle/>
          <a:p>
            <a:pPr marL="171450" indent="-171450">
              <a:buFont typeface="Arial" panose="020B0604020202020204" pitchFamily="34" charset="0"/>
              <a:buChar char="•"/>
            </a:pPr>
            <a:r>
              <a:rPr lang="en-GB" sz="1050" b="1" dirty="0">
                <a:solidFill>
                  <a:schemeClr val="tx2"/>
                </a:solidFill>
              </a:rPr>
              <a:t>Reduced mental stress, leading to less mental illness and lower morbidity</a:t>
            </a:r>
          </a:p>
        </p:txBody>
      </p:sp>
      <p:sp>
        <p:nvSpPr>
          <p:cNvPr id="11" name="Hexagon 10">
            <a:extLst>
              <a:ext uri="{FF2B5EF4-FFF2-40B4-BE49-F238E27FC236}">
                <a16:creationId xmlns:a16="http://schemas.microsoft.com/office/drawing/2014/main" id="{1D6560DF-F01F-5132-2AC6-7EA2D196CAAC}"/>
              </a:ext>
            </a:extLst>
          </p:cNvPr>
          <p:cNvSpPr/>
          <p:nvPr/>
        </p:nvSpPr>
        <p:spPr>
          <a:xfrm rot="5400000">
            <a:off x="421200" y="2760690"/>
            <a:ext cx="1044000" cy="972000"/>
          </a:xfrm>
          <a:prstGeom prst="hexagon">
            <a:avLst/>
          </a:prstGeom>
          <a:solidFill>
            <a:schemeClr val="accent1"/>
          </a:solidFill>
          <a:ln/>
        </p:spPr>
        <p:style>
          <a:lnRef idx="2">
            <a:schemeClr val="accent1"/>
          </a:lnRef>
          <a:fillRef idx="1">
            <a:schemeClr val="lt1"/>
          </a:fillRef>
          <a:effectRef idx="0">
            <a:schemeClr val="accent1"/>
          </a:effectRef>
          <a:fontRef idx="minor">
            <a:schemeClr val="dk1"/>
          </a:fontRef>
        </p:style>
        <p:txBody>
          <a:bodyPr vert="vert270" lIns="0" tIns="0" rIns="0" bIns="0" rtlCol="0" anchor="ctr"/>
          <a:lstStyle/>
          <a:p>
            <a:pPr algn="ctr"/>
            <a:r>
              <a:rPr lang="en-GB" sz="1050" b="1" dirty="0">
                <a:solidFill>
                  <a:schemeClr val="bg1"/>
                </a:solidFill>
              </a:rPr>
              <a:t>Health</a:t>
            </a:r>
          </a:p>
        </p:txBody>
      </p:sp>
      <p:sp>
        <p:nvSpPr>
          <p:cNvPr id="20" name="TextBox 19">
            <a:extLst>
              <a:ext uri="{FF2B5EF4-FFF2-40B4-BE49-F238E27FC236}">
                <a16:creationId xmlns:a16="http://schemas.microsoft.com/office/drawing/2014/main" id="{7FB5DFFA-6352-F332-2498-EE0866D13C6E}"/>
              </a:ext>
            </a:extLst>
          </p:cNvPr>
          <p:cNvSpPr txBox="1"/>
          <p:nvPr/>
        </p:nvSpPr>
        <p:spPr>
          <a:xfrm>
            <a:off x="2139696" y="2877358"/>
            <a:ext cx="6547104" cy="738664"/>
          </a:xfrm>
          <a:prstGeom prst="rect">
            <a:avLst/>
          </a:prstGeom>
          <a:noFill/>
        </p:spPr>
        <p:txBody>
          <a:bodyPr wrap="square" rtlCol="0" anchor="ctr">
            <a:spAutoFit/>
          </a:bodyPr>
          <a:lstStyle/>
          <a:p>
            <a:pPr marL="171450" indent="-171450">
              <a:buFont typeface="Arial" panose="020B0604020202020204" pitchFamily="34" charset="0"/>
              <a:buChar char="•"/>
            </a:pPr>
            <a:r>
              <a:rPr lang="en-GB" sz="1050" b="1" dirty="0">
                <a:solidFill>
                  <a:schemeClr val="tx2"/>
                </a:solidFill>
              </a:rPr>
              <a:t>Lower incidences of illness</a:t>
            </a:r>
          </a:p>
          <a:p>
            <a:pPr marL="171450" indent="-171450">
              <a:buFont typeface="Arial" panose="020B0604020202020204" pitchFamily="34" charset="0"/>
              <a:buChar char="•"/>
            </a:pPr>
            <a:r>
              <a:rPr lang="en-GB" sz="1050" b="1" dirty="0">
                <a:solidFill>
                  <a:schemeClr val="tx2"/>
                </a:solidFill>
              </a:rPr>
              <a:t>Greater and more effective use of medicines – more likely to take a treatment to completion</a:t>
            </a:r>
          </a:p>
          <a:p>
            <a:pPr marL="171450" indent="-171450">
              <a:buFont typeface="Arial" panose="020B0604020202020204" pitchFamily="34" charset="0"/>
              <a:buChar char="•"/>
            </a:pPr>
            <a:r>
              <a:rPr lang="en-GB" sz="1050" b="1" dirty="0">
                <a:solidFill>
                  <a:schemeClr val="tx2"/>
                </a:solidFill>
              </a:rPr>
              <a:t>Lower incidence of hospital and clinic visits, with implications for public health expenditure</a:t>
            </a:r>
          </a:p>
          <a:p>
            <a:pPr marL="171450" indent="-171450">
              <a:buFont typeface="Arial" panose="020B0604020202020204" pitchFamily="34" charset="0"/>
              <a:buChar char="•"/>
            </a:pPr>
            <a:r>
              <a:rPr lang="en-GB" sz="1050" b="1" dirty="0">
                <a:solidFill>
                  <a:schemeClr val="tx2"/>
                </a:solidFill>
              </a:rPr>
              <a:t>Increased life expectancy and healthy life expectancy</a:t>
            </a:r>
          </a:p>
        </p:txBody>
      </p:sp>
      <p:sp>
        <p:nvSpPr>
          <p:cNvPr id="13" name="Hexagon 12">
            <a:extLst>
              <a:ext uri="{FF2B5EF4-FFF2-40B4-BE49-F238E27FC236}">
                <a16:creationId xmlns:a16="http://schemas.microsoft.com/office/drawing/2014/main" id="{4D340D33-409F-AAF2-4E75-544AC607A583}"/>
              </a:ext>
            </a:extLst>
          </p:cNvPr>
          <p:cNvSpPr/>
          <p:nvPr/>
        </p:nvSpPr>
        <p:spPr>
          <a:xfrm rot="5400000">
            <a:off x="957648" y="3608033"/>
            <a:ext cx="1044000" cy="972000"/>
          </a:xfrm>
          <a:prstGeom prst="hexagon">
            <a:avLst/>
          </a:prstGeom>
          <a:solidFill>
            <a:schemeClr val="accent5"/>
          </a:solid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GB" sz="1050" b="1" dirty="0">
                <a:solidFill>
                  <a:schemeClr val="tx1"/>
                </a:solidFill>
              </a:rPr>
              <a:t>Education</a:t>
            </a:r>
          </a:p>
        </p:txBody>
      </p:sp>
      <p:sp>
        <p:nvSpPr>
          <p:cNvPr id="22" name="TextBox 21">
            <a:extLst>
              <a:ext uri="{FF2B5EF4-FFF2-40B4-BE49-F238E27FC236}">
                <a16:creationId xmlns:a16="http://schemas.microsoft.com/office/drawing/2014/main" id="{F90516EF-E196-FC32-B8BA-BF5A576024FE}"/>
              </a:ext>
            </a:extLst>
          </p:cNvPr>
          <p:cNvSpPr txBox="1"/>
          <p:nvPr/>
        </p:nvSpPr>
        <p:spPr>
          <a:xfrm>
            <a:off x="2139696" y="3967282"/>
            <a:ext cx="6547104" cy="253916"/>
          </a:xfrm>
          <a:prstGeom prst="rect">
            <a:avLst/>
          </a:prstGeom>
          <a:noFill/>
        </p:spPr>
        <p:txBody>
          <a:bodyPr wrap="square" rtlCol="0" anchor="ctr">
            <a:spAutoFit/>
          </a:bodyPr>
          <a:lstStyle/>
          <a:p>
            <a:pPr marL="171450" indent="-171450">
              <a:buFont typeface="Arial" panose="020B0604020202020204" pitchFamily="34" charset="0"/>
              <a:buChar char="•"/>
            </a:pPr>
            <a:r>
              <a:rPr lang="en-GB" sz="1050" b="1" dirty="0">
                <a:solidFill>
                  <a:schemeClr val="tx2"/>
                </a:solidFill>
              </a:rPr>
              <a:t>Improved school attendance and performance, including lifelong learning enrolment</a:t>
            </a:r>
          </a:p>
        </p:txBody>
      </p:sp>
      <p:sp>
        <p:nvSpPr>
          <p:cNvPr id="16" name="Hexagon 15">
            <a:extLst>
              <a:ext uri="{FF2B5EF4-FFF2-40B4-BE49-F238E27FC236}">
                <a16:creationId xmlns:a16="http://schemas.microsoft.com/office/drawing/2014/main" id="{BE9F21AE-AC07-FF14-0544-9BC8340DAEAC}"/>
              </a:ext>
            </a:extLst>
          </p:cNvPr>
          <p:cNvSpPr/>
          <p:nvPr/>
        </p:nvSpPr>
        <p:spPr>
          <a:xfrm rot="5400000">
            <a:off x="421200" y="4453696"/>
            <a:ext cx="1044000" cy="972000"/>
          </a:xfrm>
          <a:prstGeom prst="hexagon">
            <a:avLst/>
          </a:prstGeom>
          <a:solidFill>
            <a:srgbClr val="1D747D"/>
          </a:solidFill>
          <a:ln>
            <a:solidFill>
              <a:srgbClr val="1D747D"/>
            </a:solidFill>
          </a:ln>
        </p:spPr>
        <p:style>
          <a:lnRef idx="2">
            <a:schemeClr val="accent2"/>
          </a:lnRef>
          <a:fillRef idx="1">
            <a:schemeClr val="lt1"/>
          </a:fillRef>
          <a:effectRef idx="0">
            <a:schemeClr val="accent2"/>
          </a:effectRef>
          <a:fontRef idx="minor">
            <a:schemeClr val="dk1"/>
          </a:fontRef>
        </p:style>
        <p:txBody>
          <a:bodyPr vert="vert270" lIns="0" tIns="0" rIns="0" bIns="0" rtlCol="0" anchor="ctr"/>
          <a:lstStyle/>
          <a:p>
            <a:pPr algn="ctr"/>
            <a:r>
              <a:rPr lang="en-GB" sz="1050" b="1" dirty="0">
                <a:solidFill>
                  <a:schemeClr val="bg1"/>
                </a:solidFill>
              </a:rPr>
              <a:t>Work</a:t>
            </a:r>
          </a:p>
        </p:txBody>
      </p:sp>
      <p:sp>
        <p:nvSpPr>
          <p:cNvPr id="23" name="TextBox 22">
            <a:extLst>
              <a:ext uri="{FF2B5EF4-FFF2-40B4-BE49-F238E27FC236}">
                <a16:creationId xmlns:a16="http://schemas.microsoft.com/office/drawing/2014/main" id="{754573CE-47F3-5CCF-B35E-6E0CCBB626E7}"/>
              </a:ext>
            </a:extLst>
          </p:cNvPr>
          <p:cNvSpPr txBox="1"/>
          <p:nvPr/>
        </p:nvSpPr>
        <p:spPr>
          <a:xfrm>
            <a:off x="2139696" y="4731947"/>
            <a:ext cx="5657088" cy="415498"/>
          </a:xfrm>
          <a:prstGeom prst="rect">
            <a:avLst/>
          </a:prstGeom>
          <a:noFill/>
        </p:spPr>
        <p:txBody>
          <a:bodyPr wrap="square" rtlCol="0" anchor="ctr">
            <a:spAutoFit/>
          </a:bodyPr>
          <a:lstStyle/>
          <a:p>
            <a:pPr marL="171450" indent="-171450">
              <a:buFont typeface="Arial" panose="020B0604020202020204" pitchFamily="34" charset="0"/>
              <a:buChar char="•"/>
            </a:pPr>
            <a:r>
              <a:rPr lang="en-GB" sz="1050" b="1" dirty="0">
                <a:solidFill>
                  <a:schemeClr val="tx2"/>
                </a:solidFill>
              </a:rPr>
              <a:t>Increases in work, beyond labour force participation</a:t>
            </a:r>
          </a:p>
          <a:p>
            <a:pPr marL="171450" indent="-171450">
              <a:buFont typeface="Arial" panose="020B0604020202020204" pitchFamily="34" charset="0"/>
              <a:buChar char="•"/>
            </a:pPr>
            <a:r>
              <a:rPr lang="en-GB" sz="1050" b="1" dirty="0">
                <a:solidFill>
                  <a:schemeClr val="tx2"/>
                </a:solidFill>
              </a:rPr>
              <a:t>Diversification of work: different types and multiple sources</a:t>
            </a:r>
          </a:p>
        </p:txBody>
      </p:sp>
      <p:sp>
        <p:nvSpPr>
          <p:cNvPr id="19" name="Hexagon 18">
            <a:extLst>
              <a:ext uri="{FF2B5EF4-FFF2-40B4-BE49-F238E27FC236}">
                <a16:creationId xmlns:a16="http://schemas.microsoft.com/office/drawing/2014/main" id="{F50563E6-E346-53A9-D5CA-76F2657A7A2A}"/>
              </a:ext>
            </a:extLst>
          </p:cNvPr>
          <p:cNvSpPr/>
          <p:nvPr/>
        </p:nvSpPr>
        <p:spPr>
          <a:xfrm rot="5400000">
            <a:off x="957648" y="5301039"/>
            <a:ext cx="1044000" cy="972000"/>
          </a:xfrm>
          <a:prstGeom prst="hexagon">
            <a:avLst/>
          </a:prstGeom>
          <a:solidFill>
            <a:schemeClr val="accent4"/>
          </a:solidFill>
          <a:ln/>
        </p:spPr>
        <p:style>
          <a:lnRef idx="2">
            <a:schemeClr val="accent4"/>
          </a:lnRef>
          <a:fillRef idx="1">
            <a:schemeClr val="lt1"/>
          </a:fillRef>
          <a:effectRef idx="0">
            <a:schemeClr val="accent4"/>
          </a:effectRef>
          <a:fontRef idx="minor">
            <a:schemeClr val="dk1"/>
          </a:fontRef>
        </p:style>
        <p:txBody>
          <a:bodyPr vert="vert270" wrap="none" lIns="0" tIns="0" rIns="0" bIns="0" rtlCol="0" anchor="ctr"/>
          <a:lstStyle/>
          <a:p>
            <a:pPr algn="ctr"/>
            <a:r>
              <a:rPr lang="en-GB" sz="1050" b="1" dirty="0"/>
              <a:t>Relationships</a:t>
            </a:r>
          </a:p>
        </p:txBody>
      </p:sp>
      <p:sp>
        <p:nvSpPr>
          <p:cNvPr id="24" name="TextBox 23">
            <a:extLst>
              <a:ext uri="{FF2B5EF4-FFF2-40B4-BE49-F238E27FC236}">
                <a16:creationId xmlns:a16="http://schemas.microsoft.com/office/drawing/2014/main" id="{911D232D-94CA-E1EA-5E87-EEE92E8453D2}"/>
              </a:ext>
            </a:extLst>
          </p:cNvPr>
          <p:cNvSpPr txBox="1"/>
          <p:nvPr/>
        </p:nvSpPr>
        <p:spPr>
          <a:xfrm>
            <a:off x="2139696" y="5579290"/>
            <a:ext cx="4760976" cy="415498"/>
          </a:xfrm>
          <a:prstGeom prst="rect">
            <a:avLst/>
          </a:prstGeom>
          <a:noFill/>
        </p:spPr>
        <p:txBody>
          <a:bodyPr wrap="square" rtlCol="0" anchor="ctr">
            <a:spAutoFit/>
          </a:bodyPr>
          <a:lstStyle/>
          <a:p>
            <a:pPr marL="171450" indent="-171450">
              <a:buFont typeface="Arial" panose="020B0604020202020204" pitchFamily="34" charset="0"/>
              <a:buChar char="•"/>
            </a:pPr>
            <a:r>
              <a:rPr lang="en-GB" sz="1050" b="1" dirty="0">
                <a:solidFill>
                  <a:schemeClr val="tx2"/>
                </a:solidFill>
              </a:rPr>
              <a:t>Emancipatory effect: people can move out of abusive relationships, as they are less financially dependent on their partner</a:t>
            </a:r>
          </a:p>
        </p:txBody>
      </p:sp>
    </p:spTree>
    <p:extLst>
      <p:ext uri="{BB962C8B-B14F-4D97-AF65-F5344CB8AC3E}">
        <p14:creationId xmlns:p14="http://schemas.microsoft.com/office/powerpoint/2010/main" val="3088643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Prof. Guy Standing</a:t>
            </a:r>
          </a:p>
        </p:txBody>
      </p:sp>
      <p:sp>
        <p:nvSpPr>
          <p:cNvPr id="3" name="Content Placeholder 2"/>
          <p:cNvSpPr>
            <a:spLocks noGrp="1"/>
          </p:cNvSpPr>
          <p:nvPr>
            <p:ph idx="1"/>
          </p:nvPr>
        </p:nvSpPr>
        <p:spPr>
          <a:xfrm>
            <a:off x="457200" y="1354277"/>
            <a:ext cx="8229600" cy="4525962"/>
          </a:xfrm>
        </p:spPr>
        <p:txBody>
          <a:bodyPr/>
          <a:lstStyle/>
          <a:p>
            <a:pPr marL="342900" indent="-342900" algn="just">
              <a:buClr>
                <a:schemeClr val="accent2"/>
              </a:buClr>
              <a:buFont typeface="+mj-lt"/>
              <a:buAutoNum type="arabicPeriod"/>
            </a:pPr>
            <a:r>
              <a:rPr lang="en-US" sz="1400" b="1" dirty="0">
                <a:solidFill>
                  <a:schemeClr val="accent2"/>
                </a:solidFill>
              </a:rPr>
              <a:t>The “research burden” on the group receiving the pilot is a theme discussed throughout the session – how </a:t>
            </a:r>
            <a:r>
              <a:rPr lang="en-GB" sz="1400" b="1" dirty="0">
                <a:solidFill>
                  <a:schemeClr val="accent2"/>
                </a:solidFill>
              </a:rPr>
              <a:t>can we get the balance between recipient participation and administrative data?</a:t>
            </a:r>
          </a:p>
          <a:p>
            <a:pPr lvl="1" algn="just">
              <a:spcAft>
                <a:spcPts val="1200"/>
              </a:spcAft>
            </a:pPr>
            <a:r>
              <a:rPr lang="en-GB" sz="1400" dirty="0">
                <a:solidFill>
                  <a:schemeClr val="tx2"/>
                </a:solidFill>
              </a:rPr>
              <a:t>It is important to have an open mind in how much the research burden will affect participants, if done in the right ways, people from a variety of backgrounds will be able to talk to a sympathetic questioner about their realities of receiving the scheme. </a:t>
            </a:r>
          </a:p>
          <a:p>
            <a:pPr marL="342900" indent="-342900" algn="just">
              <a:buClr>
                <a:schemeClr val="accent2"/>
              </a:buClr>
              <a:buFont typeface="+mj-lt"/>
              <a:buAutoNum type="arabicPeriod" startAt="2"/>
            </a:pPr>
            <a:r>
              <a:rPr lang="en-GB" sz="1400" b="1" dirty="0">
                <a:solidFill>
                  <a:schemeClr val="accent2"/>
                </a:solidFill>
              </a:rPr>
              <a:t>You mentioned that community-wide pilots, have strong multipliers effects – what are the benefits of a community-level approach?</a:t>
            </a:r>
          </a:p>
          <a:p>
            <a:pPr lvl="1" algn="just"/>
            <a:r>
              <a:rPr lang="en-GB" sz="1400" dirty="0">
                <a:solidFill>
                  <a:schemeClr val="tx2"/>
                </a:solidFill>
              </a:rPr>
              <a:t>Community schemes lead to legitimising of the process, and autonomy for those in the community to do what they want with their income, including giving it back to the community. Crime decreases if the whole community receives the basic income. If everyone in the community gets a basic income, increase in spending leads to increased investment, and then increased income. Multiplier effects are very important when considering the cost-effectiveness of the scheme, and potential benefits from the scheme can lead to spending reductions in other areas.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39</a:t>
            </a:fld>
            <a:endParaRPr lang="en-US" dirty="0"/>
          </a:p>
        </p:txBody>
      </p:sp>
    </p:spTree>
    <p:extLst>
      <p:ext uri="{BB962C8B-B14F-4D97-AF65-F5344CB8AC3E}">
        <p14:creationId xmlns:p14="http://schemas.microsoft.com/office/powerpoint/2010/main" val="179323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6AB3-519F-EF8A-1DA9-127F6A351DDD}"/>
              </a:ext>
            </a:extLst>
          </p:cNvPr>
          <p:cNvSpPr>
            <a:spLocks noGrp="1"/>
          </p:cNvSpPr>
          <p:nvPr>
            <p:ph type="title"/>
          </p:nvPr>
        </p:nvSpPr>
        <p:spPr/>
        <p:txBody>
          <a:bodyPr/>
          <a:lstStyle/>
          <a:p>
            <a:r>
              <a:rPr lang="en-GB" dirty="0"/>
              <a:t>Agenda</a:t>
            </a:r>
          </a:p>
        </p:txBody>
      </p:sp>
      <p:sp>
        <p:nvSpPr>
          <p:cNvPr id="4" name="Slide Number Placeholder 3">
            <a:extLst>
              <a:ext uri="{FF2B5EF4-FFF2-40B4-BE49-F238E27FC236}">
                <a16:creationId xmlns:a16="http://schemas.microsoft.com/office/drawing/2014/main" id="{A4FFF995-DDDD-9C5D-8882-70036A7F3A31}"/>
              </a:ex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4</a:t>
            </a:fld>
            <a:endParaRPr lang="en-US" dirty="0"/>
          </a:p>
        </p:txBody>
      </p:sp>
      <p:sp>
        <p:nvSpPr>
          <p:cNvPr id="3" name="TextBox 2">
            <a:hlinkClick r:id="rId3" action="ppaction://hlinksldjump"/>
            <a:extLst>
              <a:ext uri="{FF2B5EF4-FFF2-40B4-BE49-F238E27FC236}">
                <a16:creationId xmlns:a16="http://schemas.microsoft.com/office/drawing/2014/main" id="{E66125A1-0652-AD35-D94B-2CEE7973C568}"/>
              </a:ext>
            </a:extLst>
          </p:cNvPr>
          <p:cNvSpPr txBox="1"/>
          <p:nvPr/>
        </p:nvSpPr>
        <p:spPr>
          <a:xfrm>
            <a:off x="5486399" y="553750"/>
            <a:ext cx="3200401"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b="1" dirty="0"/>
              <a:t>Click on each speaker’s name to read their biography</a:t>
            </a:r>
          </a:p>
        </p:txBody>
      </p:sp>
      <p:graphicFrame>
        <p:nvGraphicFramePr>
          <p:cNvPr id="6" name="Table 5">
            <a:extLst>
              <a:ext uri="{FF2B5EF4-FFF2-40B4-BE49-F238E27FC236}">
                <a16:creationId xmlns:a16="http://schemas.microsoft.com/office/drawing/2014/main" id="{7CCFA5BF-6DE3-1D66-DBDC-C65E3070F12F}"/>
              </a:ext>
            </a:extLst>
          </p:cNvPr>
          <p:cNvGraphicFramePr>
            <a:graphicFrameLocks noGrp="1"/>
          </p:cNvGraphicFramePr>
          <p:nvPr>
            <p:extLst>
              <p:ext uri="{D42A27DB-BD31-4B8C-83A1-F6EECF244321}">
                <p14:modId xmlns:p14="http://schemas.microsoft.com/office/powerpoint/2010/main" val="3863548798"/>
              </p:ext>
            </p:extLst>
          </p:nvPr>
        </p:nvGraphicFramePr>
        <p:xfrm>
          <a:off x="468000" y="1138525"/>
          <a:ext cx="7815883" cy="5060422"/>
        </p:xfrm>
        <a:graphic>
          <a:graphicData uri="http://schemas.openxmlformats.org/drawingml/2006/table">
            <a:tbl>
              <a:tblPr firstRow="1" firstCol="1" bandRow="1">
                <a:tableStyleId>{5C22544A-7EE6-4342-B048-85BDC9FD1C3A}</a:tableStyleId>
              </a:tblPr>
              <a:tblGrid>
                <a:gridCol w="7815883">
                  <a:extLst>
                    <a:ext uri="{9D8B030D-6E8A-4147-A177-3AD203B41FA5}">
                      <a16:colId xmlns:a16="http://schemas.microsoft.com/office/drawing/2014/main" val="2097912578"/>
                    </a:ext>
                  </a:extLst>
                </a:gridCol>
              </a:tblGrid>
              <a:tr h="819875">
                <a:tc>
                  <a:txBody>
                    <a:bodyPr/>
                    <a:lstStyle/>
                    <a:p>
                      <a:pPr>
                        <a:lnSpc>
                          <a:spcPct val="130000"/>
                        </a:lnSpc>
                        <a:spcAft>
                          <a:spcPts val="300"/>
                        </a:spcAft>
                      </a:pPr>
                      <a:r>
                        <a:rPr lang="en-GB" sz="1200" b="1" dirty="0">
                          <a:solidFill>
                            <a:schemeClr val="tx2"/>
                          </a:solidFill>
                          <a:effectLst/>
                        </a:rPr>
                        <a:t>Welcome</a:t>
                      </a:r>
                      <a:endParaRPr lang="en-GB" sz="1100" b="1" dirty="0">
                        <a:solidFill>
                          <a:schemeClr val="tx2"/>
                        </a:solidFill>
                        <a:effectLst/>
                      </a:endParaRPr>
                    </a:p>
                    <a:p>
                      <a:pPr>
                        <a:lnSpc>
                          <a:spcPct val="130000"/>
                        </a:lnSpc>
                        <a:spcAft>
                          <a:spcPts val="300"/>
                        </a:spcAft>
                      </a:pPr>
                      <a:r>
                        <a:rPr lang="en-GB" sz="1050" b="0" dirty="0">
                          <a:solidFill>
                            <a:schemeClr val="tx2"/>
                          </a:solidFill>
                          <a:effectLst/>
                        </a:rPr>
                        <a:t>Chair: </a:t>
                      </a:r>
                      <a:r>
                        <a:rPr lang="en-GB" sz="1050" b="0" dirty="0">
                          <a:solidFill>
                            <a:schemeClr val="tx2"/>
                          </a:solidFill>
                          <a:effectLst/>
                          <a:hlinkClick r:id="rId4"/>
                        </a:rPr>
                        <a:t>Professor Steve Martin </a:t>
                      </a:r>
                      <a:r>
                        <a:rPr lang="en-GB" sz="1050" b="0" dirty="0">
                          <a:solidFill>
                            <a:schemeClr val="tx2"/>
                          </a:solidFill>
                          <a:effectLst/>
                        </a:rPr>
                        <a:t>(Wales Centre for Public Policy)</a:t>
                      </a:r>
                    </a:p>
                    <a:p>
                      <a:pPr marL="0" indent="0">
                        <a:lnSpc>
                          <a:spcPct val="130000"/>
                        </a:lnSpc>
                        <a:spcAft>
                          <a:spcPts val="300"/>
                        </a:spcAft>
                        <a:buFont typeface="Arial" panose="020B0604020202020204" pitchFamily="34" charset="0"/>
                        <a:buNone/>
                      </a:pPr>
                      <a:r>
                        <a:rPr lang="en-GB" sz="1050" b="0" dirty="0">
                          <a:solidFill>
                            <a:schemeClr val="tx2"/>
                          </a:solidFill>
                          <a:effectLst/>
                        </a:rPr>
                        <a:t>Video messages from Jane Hutt MS, Minister for Social Justice, and Julie Morgan MS, Deputy Minister for Social Services</a:t>
                      </a:r>
                      <a:endParaRPr lang="en-GB" sz="105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70" marR="6207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0108627"/>
                  </a:ext>
                </a:extLst>
              </a:tr>
              <a:tr h="590062">
                <a:tc>
                  <a:txBody>
                    <a:bodyPr/>
                    <a:lstStyle/>
                    <a:p>
                      <a:pPr>
                        <a:lnSpc>
                          <a:spcPct val="130000"/>
                        </a:lnSpc>
                        <a:spcAft>
                          <a:spcPts val="300"/>
                        </a:spcAft>
                      </a:pPr>
                      <a:r>
                        <a:rPr lang="en-GB" sz="1200" b="1" dirty="0">
                          <a:solidFill>
                            <a:schemeClr val="tx2"/>
                          </a:solidFill>
                          <a:effectLst/>
                        </a:rPr>
                        <a:t>Introduction</a:t>
                      </a:r>
                      <a:endParaRPr lang="en-GB" sz="1050" b="1" dirty="0">
                        <a:solidFill>
                          <a:schemeClr val="tx2"/>
                        </a:solidFill>
                        <a:effectLst/>
                      </a:endParaRPr>
                    </a:p>
                    <a:p>
                      <a:pPr>
                        <a:lnSpc>
                          <a:spcPct val="130000"/>
                        </a:lnSpc>
                        <a:spcAft>
                          <a:spcPts val="300"/>
                        </a:spcAft>
                      </a:pPr>
                      <a:r>
                        <a:rPr lang="en-GB" sz="1050" b="0" dirty="0">
                          <a:solidFill>
                            <a:schemeClr val="tx2"/>
                          </a:solidFill>
                          <a:effectLst/>
                        </a:rPr>
                        <a:t>Keynote Speaker: </a:t>
                      </a:r>
                      <a:r>
                        <a:rPr lang="en-GB" sz="1050" b="0" u="sng" dirty="0">
                          <a:solidFill>
                            <a:schemeClr val="tx2"/>
                          </a:solidFill>
                          <a:effectLst/>
                          <a:hlinkClick r:id="rId5" action="ppaction://hlinksldjump"/>
                        </a:rPr>
                        <a:t>Professor Sir Michael Marmot</a:t>
                      </a:r>
                      <a:r>
                        <a:rPr lang="en-GB" sz="1050" b="0" dirty="0">
                          <a:solidFill>
                            <a:schemeClr val="tx2"/>
                          </a:solidFill>
                          <a:effectLst/>
                        </a:rPr>
                        <a:t> (University College London)</a:t>
                      </a:r>
                      <a:endParaRPr lang="en-GB"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70" marR="6207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4524754"/>
                  </a:ext>
                </a:extLst>
              </a:tr>
              <a:tr h="779929">
                <a:tc>
                  <a:txBody>
                    <a:bodyPr/>
                    <a:lstStyle/>
                    <a:p>
                      <a:pPr>
                        <a:lnSpc>
                          <a:spcPct val="130000"/>
                        </a:lnSpc>
                        <a:spcAft>
                          <a:spcPts val="300"/>
                        </a:spcAft>
                      </a:pPr>
                      <a:r>
                        <a:rPr lang="en-GB" sz="1200" b="1" dirty="0">
                          <a:solidFill>
                            <a:schemeClr val="tx2"/>
                          </a:solidFill>
                          <a:effectLst/>
                        </a:rPr>
                        <a:t>The Basic Income for Care Leavers in Wales Pilot and evaluation</a:t>
                      </a:r>
                    </a:p>
                    <a:p>
                      <a:pPr>
                        <a:lnSpc>
                          <a:spcPct val="130000"/>
                        </a:lnSpc>
                        <a:spcAft>
                          <a:spcPts val="300"/>
                        </a:spcAft>
                      </a:pPr>
                      <a:r>
                        <a:rPr lang="en-GB" sz="1050" b="0" dirty="0">
                          <a:solidFill>
                            <a:schemeClr val="tx2"/>
                          </a:solidFill>
                          <a:effectLst/>
                          <a:hlinkClick r:id="rId6" action="ppaction://hlinksldjump"/>
                        </a:rPr>
                        <a:t>Adam Jones </a:t>
                      </a:r>
                      <a:r>
                        <a:rPr lang="en-GB" sz="1050" b="0" dirty="0">
                          <a:solidFill>
                            <a:schemeClr val="tx2"/>
                          </a:solidFill>
                          <a:effectLst/>
                        </a:rPr>
                        <a:t>and </a:t>
                      </a:r>
                      <a:r>
                        <a:rPr lang="en-GB" sz="1050" b="0" dirty="0">
                          <a:solidFill>
                            <a:schemeClr val="tx2"/>
                          </a:solidFill>
                          <a:effectLst/>
                          <a:hlinkClick r:id="rId7" action="ppaction://hlinksldjump"/>
                        </a:rPr>
                        <a:t>Launa Anderson </a:t>
                      </a:r>
                      <a:r>
                        <a:rPr lang="en-GB" sz="1050" b="0" dirty="0">
                          <a:solidFill>
                            <a:schemeClr val="tx2"/>
                          </a:solidFill>
                          <a:effectLst/>
                        </a:rPr>
                        <a:t>(Welsh Government)</a:t>
                      </a:r>
                    </a:p>
                    <a:p>
                      <a:pPr>
                        <a:lnSpc>
                          <a:spcPct val="130000"/>
                        </a:lnSpc>
                        <a:spcAft>
                          <a:spcPts val="300"/>
                        </a:spcAft>
                      </a:pPr>
                      <a:r>
                        <a:rPr lang="en-GB" sz="1050" b="0" dirty="0">
                          <a:solidFill>
                            <a:schemeClr val="tx2"/>
                          </a:solidFill>
                          <a:effectLst/>
                          <a:hlinkClick r:id="rId8" action="ppaction://hlinksldjump"/>
                        </a:rPr>
                        <a:t>Professor Sally Holland </a:t>
                      </a:r>
                      <a:r>
                        <a:rPr lang="en-GB" sz="1050" b="0" dirty="0">
                          <a:solidFill>
                            <a:schemeClr val="tx2"/>
                          </a:solidFill>
                          <a:effectLst/>
                        </a:rPr>
                        <a:t>and </a:t>
                      </a:r>
                      <a:r>
                        <a:rPr lang="en-GB" sz="1050" b="0" dirty="0">
                          <a:solidFill>
                            <a:schemeClr val="tx2"/>
                          </a:solidFill>
                          <a:effectLst/>
                          <a:hlinkClick r:id="rId9" action="ppaction://hlinksldjump"/>
                        </a:rPr>
                        <a:t>David Westlake </a:t>
                      </a:r>
                      <a:r>
                        <a:rPr lang="en-GB" sz="1050" b="0" dirty="0">
                          <a:solidFill>
                            <a:schemeClr val="tx2"/>
                          </a:solidFill>
                          <a:effectLst/>
                        </a:rPr>
                        <a:t>(CASCADE, Cardiff University)</a:t>
                      </a:r>
                      <a:endParaRPr lang="en-GB" sz="105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70" marR="6207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3363649"/>
                  </a:ext>
                </a:extLst>
              </a:tr>
              <a:tr h="1030941">
                <a:tc>
                  <a:txBody>
                    <a:bodyPr/>
                    <a:lstStyle/>
                    <a:p>
                      <a:pPr>
                        <a:lnSpc>
                          <a:spcPct val="130000"/>
                        </a:lnSpc>
                        <a:spcAft>
                          <a:spcPts val="300"/>
                        </a:spcAft>
                      </a:pPr>
                      <a:r>
                        <a:rPr lang="en-GB" sz="1200" b="1" dirty="0">
                          <a:solidFill>
                            <a:schemeClr val="tx2"/>
                          </a:solidFill>
                          <a:effectLst/>
                        </a:rPr>
                        <a:t>Insights from research on basic income schemes and interventions for care leavers</a:t>
                      </a:r>
                    </a:p>
                    <a:p>
                      <a:pPr>
                        <a:lnSpc>
                          <a:spcPct val="130000"/>
                        </a:lnSpc>
                        <a:spcAft>
                          <a:spcPts val="300"/>
                        </a:spcAft>
                      </a:pPr>
                      <a:r>
                        <a:rPr lang="en-GB" sz="1050" b="0" dirty="0">
                          <a:solidFill>
                            <a:schemeClr val="tx2"/>
                          </a:solidFill>
                          <a:effectLst/>
                          <a:hlinkClick r:id="rId10" action="ppaction://hlinksldjump"/>
                        </a:rPr>
                        <a:t>Dr Miriam Laker-</a:t>
                      </a:r>
                      <a:r>
                        <a:rPr lang="en-GB" sz="1050" b="0" dirty="0" err="1">
                          <a:solidFill>
                            <a:schemeClr val="tx2"/>
                          </a:solidFill>
                          <a:effectLst/>
                          <a:hlinkClick r:id="rId10" action="ppaction://hlinksldjump"/>
                        </a:rPr>
                        <a:t>Oketta</a:t>
                      </a:r>
                      <a:r>
                        <a:rPr lang="en-GB" sz="1050" b="0" dirty="0">
                          <a:solidFill>
                            <a:schemeClr val="tx2"/>
                          </a:solidFill>
                          <a:effectLst/>
                          <a:hlinkClick r:id="rId10" action="ppaction://hlinksldjump"/>
                        </a:rPr>
                        <a:t> </a:t>
                      </a:r>
                      <a:r>
                        <a:rPr lang="en-GB" sz="1050" b="0" dirty="0">
                          <a:solidFill>
                            <a:schemeClr val="tx2"/>
                          </a:solidFill>
                          <a:effectLst/>
                        </a:rPr>
                        <a:t>(Give Directly)</a:t>
                      </a:r>
                    </a:p>
                    <a:p>
                      <a:pPr>
                        <a:lnSpc>
                          <a:spcPct val="130000"/>
                        </a:lnSpc>
                        <a:spcAft>
                          <a:spcPts val="300"/>
                        </a:spcAft>
                      </a:pPr>
                      <a:r>
                        <a:rPr lang="en-GB" sz="1050" b="0" dirty="0">
                          <a:solidFill>
                            <a:schemeClr val="tx2"/>
                          </a:solidFill>
                          <a:effectLst/>
                          <a:hlinkClick r:id="rId11" action="ppaction://hlinksldjump"/>
                        </a:rPr>
                        <a:t>Hannah Webster</a:t>
                      </a:r>
                      <a:r>
                        <a:rPr lang="en-GB" sz="1050" b="0" dirty="0">
                          <a:solidFill>
                            <a:schemeClr val="tx2"/>
                          </a:solidFill>
                          <a:effectLst/>
                        </a:rPr>
                        <a:t> (Royal Society of Arts)</a:t>
                      </a:r>
                    </a:p>
                    <a:p>
                      <a:pPr>
                        <a:lnSpc>
                          <a:spcPct val="130000"/>
                        </a:lnSpc>
                        <a:spcAft>
                          <a:spcPts val="300"/>
                        </a:spcAft>
                      </a:pPr>
                      <a:r>
                        <a:rPr lang="en-GB" sz="1050" b="0" dirty="0">
                          <a:solidFill>
                            <a:schemeClr val="tx2"/>
                          </a:solidFill>
                          <a:effectLst/>
                          <a:hlinkClick r:id="rId12" action="ppaction://hlinksldjump"/>
                        </a:rPr>
                        <a:t>Dr Eleanor Ott </a:t>
                      </a:r>
                      <a:r>
                        <a:rPr lang="en-GB" sz="1050" b="0" dirty="0">
                          <a:solidFill>
                            <a:schemeClr val="tx2"/>
                          </a:solidFill>
                          <a:effectLst/>
                        </a:rPr>
                        <a:t>(Centre for Evidence and Implementation)</a:t>
                      </a:r>
                      <a:endParaRPr lang="en-GB" sz="105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70" marR="6207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9004181"/>
                  </a:ext>
                </a:extLst>
              </a:tr>
              <a:tr h="528918">
                <a:tc>
                  <a:txBody>
                    <a:bodyPr/>
                    <a:lstStyle/>
                    <a:p>
                      <a:pPr>
                        <a:lnSpc>
                          <a:spcPct val="130000"/>
                        </a:lnSpc>
                        <a:spcAft>
                          <a:spcPts val="300"/>
                        </a:spcAft>
                      </a:pPr>
                      <a:r>
                        <a:rPr lang="en-GB" sz="1200" b="1" dirty="0">
                          <a:solidFill>
                            <a:schemeClr val="tx2"/>
                          </a:solidFill>
                          <a:effectLst/>
                        </a:rPr>
                        <a:t>Discussion</a:t>
                      </a:r>
                      <a:endParaRPr lang="en-GB" sz="1100" b="1" dirty="0">
                        <a:solidFill>
                          <a:schemeClr val="tx2"/>
                        </a:solidFill>
                        <a:effectLst/>
                      </a:endParaRPr>
                    </a:p>
                    <a:p>
                      <a:pPr>
                        <a:lnSpc>
                          <a:spcPct val="130000"/>
                        </a:lnSpc>
                        <a:spcAft>
                          <a:spcPts val="300"/>
                        </a:spcAft>
                      </a:pPr>
                      <a:r>
                        <a:rPr lang="en-GB" sz="1050" b="0" dirty="0">
                          <a:solidFill>
                            <a:schemeClr val="tx2"/>
                          </a:solidFill>
                          <a:effectLst/>
                        </a:rPr>
                        <a:t>How can research and the research community best support the success of the pilot and its evaluation?</a:t>
                      </a:r>
                      <a:endParaRPr lang="en-GB" sz="105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70" marR="6207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59502"/>
                  </a:ext>
                </a:extLst>
              </a:tr>
              <a:tr h="519953">
                <a:tc>
                  <a:txBody>
                    <a:bodyPr/>
                    <a:lstStyle/>
                    <a:p>
                      <a:pPr>
                        <a:lnSpc>
                          <a:spcPct val="130000"/>
                        </a:lnSpc>
                        <a:spcAft>
                          <a:spcPts val="300"/>
                        </a:spcAft>
                      </a:pPr>
                      <a:r>
                        <a:rPr lang="en-GB" sz="1200" b="1" dirty="0">
                          <a:solidFill>
                            <a:schemeClr val="tx2"/>
                          </a:solidFill>
                          <a:effectLst/>
                        </a:rPr>
                        <a:t>Reflections</a:t>
                      </a:r>
                      <a:endParaRPr lang="en-GB" sz="1100" b="1" dirty="0">
                        <a:solidFill>
                          <a:schemeClr val="tx2"/>
                        </a:solidFill>
                        <a:effectLst/>
                      </a:endParaRPr>
                    </a:p>
                    <a:p>
                      <a:pPr>
                        <a:lnSpc>
                          <a:spcPct val="130000"/>
                        </a:lnSpc>
                        <a:spcAft>
                          <a:spcPts val="300"/>
                        </a:spcAft>
                      </a:pPr>
                      <a:r>
                        <a:rPr lang="en-GB" sz="1050" b="0" dirty="0">
                          <a:solidFill>
                            <a:schemeClr val="tx2"/>
                          </a:solidFill>
                          <a:effectLst/>
                          <a:hlinkClick r:id="rId13" action="ppaction://hlinksldjump"/>
                        </a:rPr>
                        <a:t>Professor Guy Standing </a:t>
                      </a:r>
                      <a:r>
                        <a:rPr lang="en-GB" sz="1050" b="0" dirty="0">
                          <a:solidFill>
                            <a:schemeClr val="tx2"/>
                          </a:solidFill>
                          <a:effectLst/>
                        </a:rPr>
                        <a:t>(SOAS, University of London)</a:t>
                      </a:r>
                      <a:endParaRPr lang="en-GB" sz="105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70" marR="6207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3604518"/>
                  </a:ext>
                </a:extLst>
              </a:tr>
              <a:tr h="510988">
                <a:tc>
                  <a:txBody>
                    <a:bodyPr/>
                    <a:lstStyle/>
                    <a:p>
                      <a:pPr>
                        <a:lnSpc>
                          <a:spcPct val="130000"/>
                        </a:lnSpc>
                        <a:spcAft>
                          <a:spcPts val="300"/>
                        </a:spcAft>
                      </a:pPr>
                      <a:r>
                        <a:rPr lang="en-GB" sz="1200" b="1" dirty="0">
                          <a:solidFill>
                            <a:schemeClr val="tx2"/>
                          </a:solidFill>
                          <a:effectLst/>
                        </a:rPr>
                        <a:t>Summary, key messages, and next steps</a:t>
                      </a:r>
                    </a:p>
                    <a:p>
                      <a:pPr>
                        <a:lnSpc>
                          <a:spcPct val="130000"/>
                        </a:lnSpc>
                        <a:spcAft>
                          <a:spcPts val="300"/>
                        </a:spcAft>
                      </a:pPr>
                      <a:r>
                        <a:rPr lang="en-GB" sz="1050" b="0" dirty="0">
                          <a:solidFill>
                            <a:schemeClr val="tx2"/>
                          </a:solidFill>
                          <a:effectLst/>
                        </a:rPr>
                        <a:t>Chair: Professor Steve Martin (Wales Centre for Public Policy)</a:t>
                      </a:r>
                      <a:endParaRPr lang="en-GB" sz="105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70" marR="6207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8288568"/>
                  </a:ext>
                </a:extLst>
              </a:tr>
              <a:tr h="279756">
                <a:tc>
                  <a:txBody>
                    <a:bodyPr/>
                    <a:lstStyle/>
                    <a:p>
                      <a:pPr>
                        <a:lnSpc>
                          <a:spcPct val="130000"/>
                        </a:lnSpc>
                        <a:spcAft>
                          <a:spcPts val="300"/>
                        </a:spcAft>
                      </a:pPr>
                      <a:r>
                        <a:rPr lang="en-GB" sz="1200" b="1" dirty="0">
                          <a:solidFill>
                            <a:schemeClr val="tx2"/>
                          </a:solidFill>
                          <a:effectLst/>
                        </a:rPr>
                        <a:t>Conference Close</a:t>
                      </a:r>
                      <a:endParaRPr lang="en-GB"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70" marR="6207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5277239"/>
                  </a:ext>
                </a:extLst>
              </a:tr>
            </a:tbl>
          </a:graphicData>
        </a:graphic>
      </p:graphicFrame>
    </p:spTree>
    <p:extLst>
      <p:ext uri="{BB962C8B-B14F-4D97-AF65-F5344CB8AC3E}">
        <p14:creationId xmlns:p14="http://schemas.microsoft.com/office/powerpoint/2010/main" val="4153992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475" y="2067431"/>
            <a:ext cx="8023225" cy="1362075"/>
          </a:xfrm>
        </p:spPr>
        <p:txBody>
          <a:bodyPr>
            <a:normAutofit/>
          </a:bodyPr>
          <a:lstStyle/>
          <a:p>
            <a:r>
              <a:rPr lang="en-GB" dirty="0"/>
              <a:t>Resources</a:t>
            </a:r>
          </a:p>
        </p:txBody>
      </p:sp>
    </p:spTree>
    <p:extLst>
      <p:ext uri="{BB962C8B-B14F-4D97-AF65-F5344CB8AC3E}">
        <p14:creationId xmlns:p14="http://schemas.microsoft.com/office/powerpoint/2010/main" val="2587166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Speakers’ Resources</a:t>
            </a:r>
          </a:p>
        </p:txBody>
      </p:sp>
      <p:sp>
        <p:nvSpPr>
          <p:cNvPr id="3" name="Content Placeholder 2"/>
          <p:cNvSpPr>
            <a:spLocks noGrp="1"/>
          </p:cNvSpPr>
          <p:nvPr>
            <p:ph idx="1"/>
          </p:nvPr>
        </p:nvSpPr>
        <p:spPr>
          <a:xfrm>
            <a:off x="457200" y="1139862"/>
            <a:ext cx="8330688" cy="5102442"/>
          </a:xfrm>
        </p:spPr>
        <p:txBody>
          <a:bodyPr>
            <a:normAutofit/>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Before and during the event, we asked attendees to let us know of resources and outputs related to other basic income pilots or support for care leavers. We received 26 responses to the pre-event survey questionnaire highlighting other active and completed basic income schemes, as well as other useful resources. Attendees also mentioned several useful resources in the chat box throughout the event.</a:t>
            </a:r>
          </a:p>
          <a:p>
            <a:pPr>
              <a:lnSpc>
                <a:spcPct val="107000"/>
              </a:lnSpc>
              <a:spcAft>
                <a:spcPts val="800"/>
              </a:spcAft>
            </a:pPr>
            <a:r>
              <a:rPr lang="en-GB" sz="1200" dirty="0">
                <a:effectLst/>
                <a:ea typeface="Calibri" panose="020F0502020204030204" pitchFamily="34" charset="0"/>
                <a:cs typeface="Times New Roman" panose="02020603050405020304" pitchFamily="18" charset="0"/>
                <a:hlinkClick r:id="rId3"/>
              </a:rPr>
              <a:t>Welsh Government: Basic income pilot for care leavers: overview of the scheme </a:t>
            </a:r>
            <a:endParaRPr lang="en-GB" sz="12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b="1" dirty="0">
                <a:ea typeface="Calibri" panose="020F0502020204030204" pitchFamily="34" charset="0"/>
                <a:cs typeface="Times New Roman" panose="02020603050405020304" pitchFamily="18" charset="0"/>
              </a:rPr>
              <a:t>Speakers’ resources:</a:t>
            </a:r>
          </a:p>
          <a:p>
            <a:pPr marL="285750" indent="-285750">
              <a:buFont typeface="Arial" panose="020B0604020202020204" pitchFamily="34" charset="0"/>
              <a:buChar char="•"/>
            </a:pPr>
            <a:r>
              <a:rPr lang="en-GB" sz="1200" dirty="0">
                <a:ea typeface="Calibri" panose="020F0502020204030204" pitchFamily="34" charset="0"/>
                <a:cs typeface="Times New Roman" panose="02020603050405020304" pitchFamily="18" charset="0"/>
                <a:hlinkClick r:id="rId4"/>
              </a:rPr>
              <a:t>Marmot, M., et al.: Fair Society, Healthy Lives (The Marmot Review)</a:t>
            </a:r>
            <a:endParaRPr lang="en-GB" sz="12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hlinkClick r:id="rId5"/>
              </a:rPr>
              <a:t>The Welsh Basic Income Evaluation (CASCADE)</a:t>
            </a:r>
            <a:endParaRPr lang="en-GB" sz="12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ea typeface="Calibri" panose="020F0502020204030204" pitchFamily="34" charset="0"/>
                <a:cs typeface="Times New Roman" panose="02020603050405020304" pitchFamily="18" charset="0"/>
                <a:hlinkClick r:id="rId6"/>
              </a:rPr>
              <a:t>Banerjee, A., et al.: Effects of a Universal Basic Income during the pandemic (Kenya)</a:t>
            </a:r>
            <a:endParaRPr lang="en-GB" sz="12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ea typeface="Calibri" panose="020F0502020204030204" pitchFamily="34" charset="0"/>
                <a:cs typeface="Times New Roman" panose="02020603050405020304" pitchFamily="18" charset="0"/>
                <a:hlinkClick r:id="rId7"/>
              </a:rPr>
              <a:t>McIntosh, C., and Zeitlin, A.: Using Household Grants to Benchmark the Cost Effectiveness of a USAID Workforce Readiness Program (Rwanda)</a:t>
            </a:r>
            <a:endParaRPr lang="en-GB" sz="12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ea typeface="Calibri" panose="020F0502020204030204" pitchFamily="34" charset="0"/>
                <a:cs typeface="Times New Roman" panose="02020603050405020304" pitchFamily="18" charset="0"/>
                <a:hlinkClick r:id="rId8"/>
              </a:rPr>
              <a:t>FSD Africa: Youth Enterprise Grants for the Informal Economy (Kenya)</a:t>
            </a:r>
            <a:endParaRPr lang="en-GB" sz="12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ea typeface="Calibri" panose="020F0502020204030204" pitchFamily="34" charset="0"/>
                <a:cs typeface="Times New Roman" panose="02020603050405020304" pitchFamily="18" charset="0"/>
                <a:hlinkClick r:id="rId9"/>
              </a:rPr>
              <a:t>Aggarwal, S., et al.: The Dynamic Effects of Cash Transfers: Evidence from Rural Liberia and Malawi</a:t>
            </a:r>
            <a:endParaRPr lang="en-GB" sz="12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ea typeface="Calibri" panose="020F0502020204030204" pitchFamily="34" charset="0"/>
                <a:cs typeface="Times New Roman" panose="02020603050405020304" pitchFamily="18" charset="0"/>
                <a:hlinkClick r:id="rId10"/>
              </a:rPr>
              <a:t>The RSA: The cost of independence: young people’s economic security.</a:t>
            </a:r>
            <a:endParaRPr lang="en-GB" sz="12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ea typeface="Calibri" panose="020F0502020204030204" pitchFamily="34" charset="0"/>
                <a:cs typeface="Times New Roman" panose="02020603050405020304" pitchFamily="18" charset="0"/>
                <a:hlinkClick r:id="rId11"/>
              </a:rPr>
              <a:t>The RSA: Age of insecurity</a:t>
            </a:r>
            <a:endParaRPr lang="en-GB" sz="12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ea typeface="Calibri" panose="020F0502020204030204" pitchFamily="34" charset="0"/>
                <a:cs typeface="Times New Roman" panose="02020603050405020304" pitchFamily="18" charset="0"/>
                <a:hlinkClick r:id="rId12"/>
              </a:rPr>
              <a:t>The RSA: Challenging the mental health crisis</a:t>
            </a:r>
          </a:p>
          <a:p>
            <a:pPr>
              <a:lnSpc>
                <a:spcPct val="107000"/>
              </a:lnSpc>
              <a:spcAft>
                <a:spcPts val="800"/>
              </a:spcAft>
            </a:pPr>
            <a:endParaRPr lang="en-GB" sz="1200" dirty="0">
              <a:ea typeface="Calibri" panose="020F0502020204030204" pitchFamily="34" charset="0"/>
              <a:cs typeface="Times New Roman" panose="02020603050405020304" pitchFamily="18" charset="0"/>
            </a:endParaRPr>
          </a:p>
          <a:p>
            <a:pPr>
              <a:lnSpc>
                <a:spcPct val="107000"/>
              </a:lnSpc>
              <a:spcAft>
                <a:spcPts val="800"/>
              </a:spcAft>
            </a:pPr>
            <a:endParaRPr lang="en-GB" sz="1200" dirty="0">
              <a:ea typeface="Calibri" panose="020F0502020204030204" pitchFamily="34" charset="0"/>
              <a:cs typeface="Times New Roman" panose="02020603050405020304" pitchFamily="18" charset="0"/>
            </a:endParaRPr>
          </a:p>
          <a:p>
            <a:pPr algn="just">
              <a:lnSpc>
                <a:spcPct val="107000"/>
              </a:lnSpc>
              <a:spcAft>
                <a:spcPts val="600"/>
              </a:spcAft>
            </a:pPr>
            <a:endParaRPr lang="en-GB" sz="12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41</a:t>
            </a:fld>
            <a:endParaRPr lang="en-US" dirty="0"/>
          </a:p>
        </p:txBody>
      </p:sp>
      <p:sp>
        <p:nvSpPr>
          <p:cNvPr id="8" name="TextBox 7">
            <a:extLst>
              <a:ext uri="{FF2B5EF4-FFF2-40B4-BE49-F238E27FC236}">
                <a16:creationId xmlns:a16="http://schemas.microsoft.com/office/drawing/2014/main" id="{5A6BFBF0-BBE9-9930-138C-351D0071913C}"/>
              </a:ext>
            </a:extLst>
          </p:cNvPr>
          <p:cNvSpPr txBox="1"/>
          <p:nvPr/>
        </p:nvSpPr>
        <p:spPr>
          <a:xfrm>
            <a:off x="457200" y="4893852"/>
            <a:ext cx="6766560" cy="1311128"/>
          </a:xfrm>
          <a:prstGeom prst="rect">
            <a:avLst/>
          </a:prstGeom>
          <a:noFill/>
        </p:spPr>
        <p:txBody>
          <a:bodyPr wrap="square">
            <a:spAutoFit/>
          </a:bodyPr>
          <a:lstStyle/>
          <a:p>
            <a:pPr marL="285750" marR="0" lvl="0" indent="-285750" algn="l" defTabSz="457200" rtl="0" eaLnBrk="1" fontAlgn="auto" latinLnBrk="0" hangingPunct="1">
              <a:lnSpc>
                <a:spcPct val="100000"/>
              </a:lnSpc>
              <a:spcBef>
                <a:spcPct val="20000"/>
              </a:spcBef>
              <a:spcAft>
                <a:spcPts val="0"/>
              </a:spcAft>
              <a:buClr>
                <a:srgbClr val="004253"/>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hlinkClick r:id="rId13"/>
              </a:rPr>
              <a:t>Shlonsky, A., et al., Systematic review and meta-analysis: What works for young people leaving the out-of-home care system?</a:t>
            </a:r>
            <a:endParaRPr kumimoji="0" lang="en-GB" sz="12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ct val="20000"/>
              </a:spcBef>
              <a:spcAft>
                <a:spcPts val="0"/>
              </a:spcAft>
              <a:buClr>
                <a:srgbClr val="004253"/>
              </a:buClr>
              <a:buSzTx/>
              <a:buFont typeface="Arial" panose="020B0604020202020204" pitchFamily="34" charset="0"/>
              <a:buChar char="•"/>
              <a:tabLst/>
              <a:defRPr/>
            </a:pPr>
            <a:r>
              <a:rPr lang="en-GB" sz="1200" dirty="0">
                <a:solidFill>
                  <a:srgbClr val="004253"/>
                </a:solidFill>
                <a:latin typeface="Century Gothic"/>
                <a:ea typeface="Calibri" panose="020F0502020204030204" pitchFamily="34" charset="0"/>
                <a:cs typeface="Times New Roman" panose="02020603050405020304" pitchFamily="18" charset="0"/>
                <a:hlinkClick r:id="rId14"/>
              </a:rPr>
              <a:t>What Works for Children’s Social Care: Systematic Review: Experiences With Mental Health Provision For Care-experienced Young People In The UK</a:t>
            </a:r>
            <a:endParaRPr lang="en-GB" sz="1200" dirty="0">
              <a:solidFill>
                <a:srgbClr val="004253"/>
              </a:solidFill>
              <a:latin typeface="Century Gothic"/>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ct val="20000"/>
              </a:spcBef>
              <a:spcAft>
                <a:spcPts val="0"/>
              </a:spcAft>
              <a:buClr>
                <a:srgbClr val="004253"/>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hlinkClick r:id="rId15"/>
              </a:rPr>
              <a:t>Standing</a:t>
            </a:r>
            <a:r>
              <a:rPr lang="en-GB" sz="1200" dirty="0">
                <a:solidFill>
                  <a:srgbClr val="004253"/>
                </a:solidFill>
                <a:latin typeface="Century Gothic"/>
                <a:ea typeface="Calibri" panose="020F0502020204030204" pitchFamily="34" charset="0"/>
                <a:cs typeface="Times New Roman" panose="02020603050405020304" pitchFamily="18" charset="0"/>
                <a:hlinkClick r:id="rId15"/>
              </a:rPr>
              <a:t>, G., Basic Income: And How We Can Make It Happen</a:t>
            </a:r>
            <a:endParaRPr lang="en-GB" sz="1200" dirty="0">
              <a:solidFill>
                <a:srgbClr val="004253"/>
              </a:solidFill>
              <a:latin typeface="Century Gothic"/>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ct val="20000"/>
              </a:spcBef>
              <a:spcAft>
                <a:spcPts val="0"/>
              </a:spcAft>
              <a:buClr>
                <a:srgbClr val="004253"/>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hlinkClick r:id="rId16"/>
              </a:rPr>
              <a:t>Standing, G. The Precariat: The New Dangerous Class</a:t>
            </a:r>
            <a:endParaRPr kumimoji="0" lang="en-GB" sz="1200" b="0" i="0" u="none" strike="noStrike" kern="1200" cap="none" spc="0" normalizeH="0" baseline="0" noProof="0" dirty="0">
              <a:ln>
                <a:noFill/>
              </a:ln>
              <a:solidFill>
                <a:srgbClr val="004253"/>
              </a:solidFill>
              <a:effectLst/>
              <a:uLnTx/>
              <a:uFillTx/>
              <a:latin typeface="Century Gothic"/>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321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Other Basic Income Schemes</a:t>
            </a:r>
          </a:p>
        </p:txBody>
      </p:sp>
      <p:sp>
        <p:nvSpPr>
          <p:cNvPr id="3" name="Content Placeholder 2"/>
          <p:cNvSpPr>
            <a:spLocks noGrp="1"/>
          </p:cNvSpPr>
          <p:nvPr>
            <p:ph idx="1"/>
          </p:nvPr>
        </p:nvSpPr>
        <p:spPr>
          <a:xfrm>
            <a:off x="457200" y="1139862"/>
            <a:ext cx="8330688" cy="5102442"/>
          </a:xfrm>
        </p:spPr>
        <p:txBody>
          <a:bodyPr>
            <a:normAutofit/>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Publications related to specific basic income initiatives:</a:t>
            </a:r>
          </a:p>
          <a:p>
            <a:pPr algn="just">
              <a:lnSpc>
                <a:spcPct val="107000"/>
              </a:lnSpc>
              <a:spcAft>
                <a:spcPts val="600"/>
              </a:spcAft>
            </a:pPr>
            <a:endParaRPr lang="en-GB" sz="12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42</a:t>
            </a:fld>
            <a:endParaRPr lang="en-US" dirty="0"/>
          </a:p>
        </p:txBody>
      </p:sp>
      <p:graphicFrame>
        <p:nvGraphicFramePr>
          <p:cNvPr id="6" name="Table 6">
            <a:extLst>
              <a:ext uri="{FF2B5EF4-FFF2-40B4-BE49-F238E27FC236}">
                <a16:creationId xmlns:a16="http://schemas.microsoft.com/office/drawing/2014/main" id="{0DEAB34B-64B1-3B36-71F0-5AB4A760030A}"/>
              </a:ext>
            </a:extLst>
          </p:cNvPr>
          <p:cNvGraphicFramePr>
            <a:graphicFrameLocks noGrp="1"/>
          </p:cNvGraphicFramePr>
          <p:nvPr>
            <p:extLst>
              <p:ext uri="{D42A27DB-BD31-4B8C-83A1-F6EECF244321}">
                <p14:modId xmlns:p14="http://schemas.microsoft.com/office/powerpoint/2010/main" val="2825285655"/>
              </p:ext>
            </p:extLst>
          </p:nvPr>
        </p:nvGraphicFramePr>
        <p:xfrm>
          <a:off x="558288" y="1540728"/>
          <a:ext cx="8229600" cy="2870903"/>
        </p:xfrm>
        <a:graphic>
          <a:graphicData uri="http://schemas.openxmlformats.org/drawingml/2006/table">
            <a:tbl>
              <a:tblPr firstRow="1" bandRow="1">
                <a:tableStyleId>{5C22544A-7EE6-4342-B048-85BDC9FD1C3A}</a:tableStyleId>
              </a:tblPr>
              <a:tblGrid>
                <a:gridCol w="2206512">
                  <a:extLst>
                    <a:ext uri="{9D8B030D-6E8A-4147-A177-3AD203B41FA5}">
                      <a16:colId xmlns:a16="http://schemas.microsoft.com/office/drawing/2014/main" val="348492051"/>
                    </a:ext>
                  </a:extLst>
                </a:gridCol>
                <a:gridCol w="1440000">
                  <a:extLst>
                    <a:ext uri="{9D8B030D-6E8A-4147-A177-3AD203B41FA5}">
                      <a16:colId xmlns:a16="http://schemas.microsoft.com/office/drawing/2014/main" val="2991176507"/>
                    </a:ext>
                  </a:extLst>
                </a:gridCol>
                <a:gridCol w="1620000">
                  <a:extLst>
                    <a:ext uri="{9D8B030D-6E8A-4147-A177-3AD203B41FA5}">
                      <a16:colId xmlns:a16="http://schemas.microsoft.com/office/drawing/2014/main" val="3060827404"/>
                    </a:ext>
                  </a:extLst>
                </a:gridCol>
                <a:gridCol w="2963088">
                  <a:extLst>
                    <a:ext uri="{9D8B030D-6E8A-4147-A177-3AD203B41FA5}">
                      <a16:colId xmlns:a16="http://schemas.microsoft.com/office/drawing/2014/main" val="678959209"/>
                    </a:ext>
                  </a:extLst>
                </a:gridCol>
              </a:tblGrid>
              <a:tr h="219440">
                <a:tc>
                  <a:txBody>
                    <a:bodyPr/>
                    <a:lstStyle/>
                    <a:p>
                      <a:pPr lvl="0">
                        <a:lnSpc>
                          <a:spcPct val="107000"/>
                        </a:lnSpc>
                        <a:spcAft>
                          <a:spcPts val="800"/>
                        </a:spcAft>
                      </a:pPr>
                      <a:r>
                        <a:rPr lang="en-GB" sz="1200" dirty="0"/>
                        <a:t>Initiative</a:t>
                      </a:r>
                      <a:endParaRPr lang="en-GB" sz="1400" b="1" dirty="0">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800"/>
                        </a:spcAft>
                      </a:pPr>
                      <a:r>
                        <a:rPr lang="en-GB" sz="1200" b="1" dirty="0">
                          <a:effectLst/>
                          <a:latin typeface="+mn-lt"/>
                          <a:ea typeface="Calibri" panose="020F0502020204030204" pitchFamily="34" charset="0"/>
                          <a:cs typeface="Times New Roman" panose="02020603050405020304" pitchFamily="18" charset="0"/>
                        </a:rPr>
                        <a:t>Location</a:t>
                      </a: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800"/>
                        </a:spcAft>
                      </a:pPr>
                      <a:r>
                        <a:rPr lang="en-GB" sz="1200" b="1" dirty="0">
                          <a:effectLst/>
                          <a:latin typeface="+mn-lt"/>
                          <a:ea typeface="Calibri" panose="020F0502020204030204" pitchFamily="34" charset="0"/>
                          <a:cs typeface="Times New Roman" panose="02020603050405020304" pitchFamily="18" charset="0"/>
                        </a:rPr>
                        <a:t>Timescale</a:t>
                      </a: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7000"/>
                        </a:lnSpc>
                        <a:spcAft>
                          <a:spcPts val="800"/>
                        </a:spcAft>
                      </a:pPr>
                      <a:r>
                        <a:rPr lang="en-GB" sz="1200" b="1" dirty="0">
                          <a:effectLst/>
                          <a:latin typeface="+mn-lt"/>
                          <a:cs typeface="Times New Roman" panose="02020603050405020304" pitchFamily="18" charset="0"/>
                        </a:rPr>
                        <a:t>Links</a:t>
                      </a: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5875930"/>
                  </a:ext>
                </a:extLst>
              </a:tr>
              <a:tr h="0">
                <a:tc>
                  <a:txBody>
                    <a:bodyPr/>
                    <a:lstStyle/>
                    <a:p>
                      <a:pPr lvl="0">
                        <a:lnSpc>
                          <a:spcPct val="107000"/>
                        </a:lnSpc>
                        <a:spcAft>
                          <a:spcPts val="800"/>
                        </a:spcAft>
                      </a:pPr>
                      <a:r>
                        <a:rPr lang="en-GB" sz="1100" b="1" dirty="0" err="1">
                          <a:solidFill>
                            <a:schemeClr val="tx1"/>
                          </a:solidFill>
                          <a:effectLst/>
                          <a:latin typeface="+mn-lt"/>
                        </a:rPr>
                        <a:t>HudsonUP</a:t>
                      </a:r>
                      <a:r>
                        <a:rPr lang="en-GB" sz="1100" b="1" dirty="0">
                          <a:solidFill>
                            <a:schemeClr val="tx1"/>
                          </a:solidFill>
                          <a:effectLst/>
                          <a:latin typeface="+mn-lt"/>
                        </a:rPr>
                        <a:t> UBI Pilot</a:t>
                      </a:r>
                      <a:endParaRPr lang="en-GB" sz="1100" b="1"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tc>
                  <a:txBody>
                    <a:bodyPr/>
                    <a:lstStyle/>
                    <a:p>
                      <a:pPr>
                        <a:lnSpc>
                          <a:spcPct val="107000"/>
                        </a:lnSpc>
                        <a:spcAft>
                          <a:spcPts val="800"/>
                        </a:spcAft>
                      </a:pPr>
                      <a:r>
                        <a:rPr lang="en-GB" sz="1050" dirty="0">
                          <a:solidFill>
                            <a:schemeClr val="tx1"/>
                          </a:solidFill>
                          <a:effectLst/>
                          <a:latin typeface="+mn-lt"/>
                        </a:rPr>
                        <a:t>Hudson, New York</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tc>
                  <a:txBody>
                    <a:bodyPr/>
                    <a:lstStyle/>
                    <a:p>
                      <a:pPr>
                        <a:lnSpc>
                          <a:spcPct val="107000"/>
                        </a:lnSpc>
                        <a:spcAft>
                          <a:spcPts val="800"/>
                        </a:spcAft>
                      </a:pPr>
                      <a:r>
                        <a:rPr lang="en-GB" sz="1050" dirty="0">
                          <a:solidFill>
                            <a:schemeClr val="tx1"/>
                          </a:solidFill>
                          <a:effectLst/>
                          <a:latin typeface="+mn-lt"/>
                        </a:rPr>
                        <a:t>Active:  2020-2025</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tc>
                  <a:txBody>
                    <a:bodyPr/>
                    <a:lstStyle/>
                    <a:p>
                      <a:pPr>
                        <a:lnSpc>
                          <a:spcPct val="107000"/>
                        </a:lnSpc>
                        <a:spcAft>
                          <a:spcPts val="800"/>
                        </a:spcAft>
                      </a:pPr>
                      <a:r>
                        <a:rPr lang="en-GB" sz="1050" u="sng" dirty="0">
                          <a:solidFill>
                            <a:schemeClr val="tx1"/>
                          </a:solidFill>
                          <a:effectLst/>
                          <a:latin typeface="+mn-lt"/>
                          <a:hlinkClick r:id="rId3">
                            <a:extLst>
                              <a:ext uri="{A12FA001-AC4F-418D-AE19-62706E023703}">
                                <ahyp:hlinkClr xmlns:ahyp="http://schemas.microsoft.com/office/drawing/2018/hyperlinkcolor" val="tx"/>
                              </a:ext>
                            </a:extLst>
                          </a:hlinkClick>
                        </a:rPr>
                        <a:t>Hudson Basic Income Pilot: Year One Report</a:t>
                      </a:r>
                      <a:endParaRPr lang="en-GB" sz="1050" dirty="0">
                        <a:solidFill>
                          <a:schemeClr val="tx1"/>
                        </a:solidFill>
                        <a:effectLst/>
                        <a:latin typeface="+mn-lt"/>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extLst>
                  <a:ext uri="{0D108BD9-81ED-4DB2-BD59-A6C34878D82A}">
                    <a16:rowId xmlns:a16="http://schemas.microsoft.com/office/drawing/2014/main" val="2693455421"/>
                  </a:ext>
                </a:extLst>
              </a:tr>
              <a:tr h="194113">
                <a:tc>
                  <a:txBody>
                    <a:bodyPr/>
                    <a:lstStyle/>
                    <a:p>
                      <a:pPr lvl="0">
                        <a:lnSpc>
                          <a:spcPct val="107000"/>
                        </a:lnSpc>
                        <a:spcAft>
                          <a:spcPts val="800"/>
                        </a:spcAft>
                      </a:pPr>
                      <a:r>
                        <a:rPr lang="en-GB" sz="1100" b="1" dirty="0">
                          <a:solidFill>
                            <a:schemeClr val="tx1"/>
                          </a:solidFill>
                          <a:effectLst/>
                          <a:latin typeface="+mn-lt"/>
                        </a:rPr>
                        <a:t>Catalonia UBI Pilot</a:t>
                      </a:r>
                      <a:endParaRPr lang="en-GB" sz="1100" b="1"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nSpc>
                          <a:spcPct val="107000"/>
                        </a:lnSpc>
                        <a:spcAft>
                          <a:spcPts val="800"/>
                        </a:spcAft>
                      </a:pPr>
                      <a:r>
                        <a:rPr lang="en-GB" sz="1050" dirty="0">
                          <a:solidFill>
                            <a:schemeClr val="tx1"/>
                          </a:solidFill>
                          <a:effectLst/>
                          <a:latin typeface="+mn-lt"/>
                        </a:rPr>
                        <a:t>Catalonia</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nSpc>
                          <a:spcPct val="107000"/>
                        </a:lnSpc>
                        <a:spcAft>
                          <a:spcPts val="800"/>
                        </a:spcAft>
                      </a:pPr>
                      <a:r>
                        <a:rPr lang="en-GB" sz="1050" dirty="0">
                          <a:solidFill>
                            <a:schemeClr val="tx1"/>
                          </a:solidFill>
                          <a:effectLst/>
                          <a:latin typeface="+mn-lt"/>
                        </a:rPr>
                        <a:t>Active:  2023-2024</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nSpc>
                          <a:spcPct val="107000"/>
                        </a:lnSpc>
                        <a:spcAft>
                          <a:spcPts val="800"/>
                        </a:spcAft>
                      </a:pPr>
                      <a:r>
                        <a:rPr lang="en-GB" sz="1050" u="sng" dirty="0">
                          <a:solidFill>
                            <a:schemeClr val="tx1"/>
                          </a:solidFill>
                          <a:effectLst/>
                          <a:latin typeface="+mn-lt"/>
                          <a:hlinkClick r:id="rId4">
                            <a:extLst>
                              <a:ext uri="{A12FA001-AC4F-418D-AE19-62706E023703}">
                                <ahyp:hlinkClr xmlns:ahyp="http://schemas.microsoft.com/office/drawing/2018/hyperlinkcolor" val="tx"/>
                              </a:ext>
                            </a:extLst>
                          </a:hlinkClick>
                        </a:rPr>
                        <a:t>Draft proposal for the design of the Catalonia pilot</a:t>
                      </a:r>
                      <a:endParaRPr lang="en-GB" sz="1050" dirty="0">
                        <a:solidFill>
                          <a:schemeClr val="tx1"/>
                        </a:solidFill>
                        <a:effectLst/>
                        <a:latin typeface="+mn-lt"/>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707803958"/>
                  </a:ext>
                </a:extLst>
              </a:tr>
              <a:tr h="196679">
                <a:tc>
                  <a:txBody>
                    <a:bodyPr/>
                    <a:lstStyle/>
                    <a:p>
                      <a:pPr lvl="0">
                        <a:lnSpc>
                          <a:spcPct val="107000"/>
                        </a:lnSpc>
                        <a:spcAft>
                          <a:spcPts val="800"/>
                        </a:spcAft>
                      </a:pPr>
                      <a:r>
                        <a:rPr lang="en-GB" sz="1100" b="1" dirty="0" err="1">
                          <a:solidFill>
                            <a:schemeClr val="tx1"/>
                          </a:solidFill>
                          <a:effectLst/>
                          <a:latin typeface="+mn-lt"/>
                        </a:rPr>
                        <a:t>WorkFree</a:t>
                      </a:r>
                      <a:endParaRPr lang="en-GB" sz="1100" b="1"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tc>
                  <a:txBody>
                    <a:bodyPr/>
                    <a:lstStyle/>
                    <a:p>
                      <a:pPr>
                        <a:lnSpc>
                          <a:spcPct val="107000"/>
                        </a:lnSpc>
                        <a:spcAft>
                          <a:spcPts val="800"/>
                        </a:spcAft>
                      </a:pPr>
                      <a:r>
                        <a:rPr lang="en-GB" sz="1050" dirty="0">
                          <a:solidFill>
                            <a:schemeClr val="tx1"/>
                          </a:solidFill>
                          <a:effectLst/>
                          <a:latin typeface="+mn-lt"/>
                        </a:rPr>
                        <a:t>Hyderabad, India</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tc>
                  <a:txBody>
                    <a:bodyPr/>
                    <a:lstStyle/>
                    <a:p>
                      <a:pPr>
                        <a:lnSpc>
                          <a:spcPct val="107000"/>
                        </a:lnSpc>
                        <a:spcAft>
                          <a:spcPts val="800"/>
                        </a:spcAft>
                      </a:pPr>
                      <a:r>
                        <a:rPr lang="en-GB" sz="1050" dirty="0">
                          <a:solidFill>
                            <a:schemeClr val="tx1"/>
                          </a:solidFill>
                          <a:effectLst/>
                          <a:latin typeface="+mn-lt"/>
                        </a:rPr>
                        <a:t>Active: 2022-23</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tc>
                  <a:txBody>
                    <a:bodyPr/>
                    <a:lstStyle/>
                    <a:p>
                      <a:pPr>
                        <a:lnSpc>
                          <a:spcPct val="107000"/>
                        </a:lnSpc>
                        <a:spcAft>
                          <a:spcPts val="800"/>
                        </a:spcAft>
                      </a:pPr>
                      <a:r>
                        <a:rPr lang="en-GB" sz="1050" u="sng" dirty="0">
                          <a:solidFill>
                            <a:schemeClr val="tx1"/>
                          </a:solidFill>
                          <a:effectLst/>
                          <a:latin typeface="+mn-lt"/>
                          <a:hlinkClick r:id="rId5">
                            <a:extLst>
                              <a:ext uri="{A12FA001-AC4F-418D-AE19-62706E023703}">
                                <ahyp:hlinkClr xmlns:ahyp="http://schemas.microsoft.com/office/drawing/2018/hyperlinkcolor" val="tx"/>
                              </a:ext>
                            </a:extLst>
                          </a:hlinkClick>
                        </a:rPr>
                        <a:t>The </a:t>
                      </a:r>
                      <a:r>
                        <a:rPr lang="en-GB" sz="1050" u="sng" dirty="0" err="1">
                          <a:solidFill>
                            <a:schemeClr val="tx1"/>
                          </a:solidFill>
                          <a:effectLst/>
                          <a:latin typeface="+mn-lt"/>
                          <a:hlinkClick r:id="rId5">
                            <a:extLst>
                              <a:ext uri="{A12FA001-AC4F-418D-AE19-62706E023703}">
                                <ahyp:hlinkClr xmlns:ahyp="http://schemas.microsoft.com/office/drawing/2018/hyperlinkcolor" val="tx"/>
                              </a:ext>
                            </a:extLst>
                          </a:hlinkClick>
                        </a:rPr>
                        <a:t>WorkFREE</a:t>
                      </a:r>
                      <a:r>
                        <a:rPr lang="en-GB" sz="1050" u="sng" dirty="0">
                          <a:solidFill>
                            <a:schemeClr val="tx1"/>
                          </a:solidFill>
                          <a:effectLst/>
                          <a:latin typeface="+mn-lt"/>
                          <a:hlinkClick r:id="rId5">
                            <a:extLst>
                              <a:ext uri="{A12FA001-AC4F-418D-AE19-62706E023703}">
                                <ahyp:hlinkClr xmlns:ahyp="http://schemas.microsoft.com/office/drawing/2018/hyperlinkcolor" val="tx"/>
                              </a:ext>
                            </a:extLst>
                          </a:hlinkClick>
                        </a:rPr>
                        <a:t> project</a:t>
                      </a:r>
                      <a:endParaRPr lang="en-GB" sz="1050" dirty="0">
                        <a:solidFill>
                          <a:schemeClr val="tx1"/>
                        </a:solidFill>
                        <a:effectLst/>
                        <a:latin typeface="+mn-lt"/>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extLst>
                  <a:ext uri="{0D108BD9-81ED-4DB2-BD59-A6C34878D82A}">
                    <a16:rowId xmlns:a16="http://schemas.microsoft.com/office/drawing/2014/main" val="48227229"/>
                  </a:ext>
                </a:extLst>
              </a:tr>
              <a:tr h="370840">
                <a:tc>
                  <a:txBody>
                    <a:bodyPr/>
                    <a:lstStyle/>
                    <a:p>
                      <a:pPr lvl="0">
                        <a:lnSpc>
                          <a:spcPct val="107000"/>
                        </a:lnSpc>
                        <a:spcAft>
                          <a:spcPts val="800"/>
                        </a:spcAft>
                      </a:pPr>
                      <a:r>
                        <a:rPr lang="en-GB" sz="1100" b="1" dirty="0">
                          <a:solidFill>
                            <a:schemeClr val="tx1"/>
                          </a:solidFill>
                          <a:effectLst/>
                          <a:latin typeface="+mn-lt"/>
                        </a:rPr>
                        <a:t>Madhya Pradesh Unconditional Cash Transfers Project (MPUCT)</a:t>
                      </a:r>
                      <a:endParaRPr lang="en-GB" sz="1100" b="1"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nSpc>
                          <a:spcPct val="107000"/>
                        </a:lnSpc>
                        <a:spcAft>
                          <a:spcPts val="800"/>
                        </a:spcAft>
                      </a:pPr>
                      <a:r>
                        <a:rPr lang="en-GB" sz="1050" dirty="0">
                          <a:solidFill>
                            <a:schemeClr val="tx1"/>
                          </a:solidFill>
                          <a:effectLst/>
                          <a:latin typeface="+mn-lt"/>
                        </a:rPr>
                        <a:t>Madhya Pradesh, India</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nSpc>
                          <a:spcPct val="107000"/>
                        </a:lnSpc>
                        <a:spcAft>
                          <a:spcPts val="800"/>
                        </a:spcAft>
                      </a:pPr>
                      <a:r>
                        <a:rPr lang="en-GB" sz="1050" dirty="0">
                          <a:solidFill>
                            <a:schemeClr val="tx1"/>
                          </a:solidFill>
                          <a:effectLst/>
                          <a:latin typeface="+mn-lt"/>
                        </a:rPr>
                        <a:t>Completed: 2011-2014</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Piloting Basic Income Transfers in Madhya Pradesh, India</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069979946"/>
                  </a:ext>
                </a:extLst>
              </a:tr>
              <a:tr h="370840">
                <a:tc>
                  <a:txBody>
                    <a:bodyPr/>
                    <a:lstStyle/>
                    <a:p>
                      <a:pPr lvl="0">
                        <a:lnSpc>
                          <a:spcPct val="107000"/>
                        </a:lnSpc>
                        <a:spcAft>
                          <a:spcPts val="800"/>
                        </a:spcAft>
                      </a:pPr>
                      <a:r>
                        <a:rPr lang="en-GB" sz="1100" b="1" dirty="0">
                          <a:solidFill>
                            <a:schemeClr val="tx1"/>
                          </a:solidFill>
                          <a:effectLst/>
                          <a:latin typeface="+mn-lt"/>
                        </a:rPr>
                        <a:t>Ontario Basic Income Pilot</a:t>
                      </a:r>
                      <a:endParaRPr lang="en-GB" sz="1100" b="1"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rgbClr val="004253">
                        <a:alpha val="20000"/>
                      </a:srgbClr>
                    </a:solidFill>
                  </a:tcPr>
                </a:tc>
                <a:tc>
                  <a:txBody>
                    <a:bodyPr/>
                    <a:lstStyle/>
                    <a:p>
                      <a:pPr>
                        <a:lnSpc>
                          <a:spcPct val="107000"/>
                        </a:lnSpc>
                        <a:spcAft>
                          <a:spcPts val="800"/>
                        </a:spcAft>
                      </a:pPr>
                      <a:r>
                        <a:rPr lang="en-GB" sz="1050" dirty="0">
                          <a:solidFill>
                            <a:schemeClr val="tx1"/>
                          </a:solidFill>
                          <a:effectLst/>
                          <a:latin typeface="+mn-lt"/>
                        </a:rPr>
                        <a:t>Ontario, Canada</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rgbClr val="004253">
                        <a:alpha val="20000"/>
                      </a:srgbClr>
                    </a:solidFill>
                  </a:tcPr>
                </a:tc>
                <a:tc>
                  <a:txBody>
                    <a:bodyPr/>
                    <a:lstStyle/>
                    <a:p>
                      <a:pPr>
                        <a:lnSpc>
                          <a:spcPct val="107000"/>
                        </a:lnSpc>
                        <a:spcAft>
                          <a:spcPts val="800"/>
                        </a:spcAft>
                      </a:pPr>
                      <a:r>
                        <a:rPr lang="en-GB" sz="1050" dirty="0">
                          <a:solidFill>
                            <a:schemeClr val="tx1"/>
                          </a:solidFill>
                          <a:effectLst/>
                          <a:latin typeface="+mn-lt"/>
                        </a:rPr>
                        <a:t>Completed: 2018-2019</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rgbClr val="004253">
                        <a:alpha val="20000"/>
                      </a:srgbClr>
                    </a:solidFill>
                  </a:tcPr>
                </a:tc>
                <a:tc>
                  <a:txBody>
                    <a:bodyPr/>
                    <a:lstStyle/>
                    <a:p>
                      <a:pPr>
                        <a:lnSpc>
                          <a:spcPct val="107000"/>
                        </a:lnSpc>
                        <a:spcAft>
                          <a:spcPts val="800"/>
                        </a:spcAft>
                      </a:pPr>
                      <a:r>
                        <a:rPr lang="en-GB" sz="1050" dirty="0">
                          <a:solidFill>
                            <a:schemeClr val="tx1"/>
                          </a:solidFill>
                          <a:effectLst/>
                          <a:latin typeface="+mn-lt"/>
                          <a:cs typeface="Times New Roman" panose="02020603050405020304" pitchFamily="18" charset="0"/>
                          <a:hlinkClick r:id="rId7">
                            <a:extLst>
                              <a:ext uri="{A12FA001-AC4F-418D-AE19-62706E023703}">
                                <ahyp:hlinkClr xmlns:ahyp="http://schemas.microsoft.com/office/drawing/2018/hyperlinkcolor" val="tx"/>
                              </a:ext>
                            </a:extLst>
                          </a:hlinkClick>
                        </a:rPr>
                        <a:t>The Impacts of the Ontario Basic Income Pilot: A Comparative Analysis</a:t>
                      </a:r>
                      <a:endParaRPr lang="en-GB" sz="1050" dirty="0">
                        <a:solidFill>
                          <a:schemeClr val="tx1"/>
                        </a:solidFill>
                        <a:effectLst/>
                        <a:latin typeface="+mn-lt"/>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extLst>
                  <a:ext uri="{0D108BD9-81ED-4DB2-BD59-A6C34878D82A}">
                    <a16:rowId xmlns:a16="http://schemas.microsoft.com/office/drawing/2014/main" val="1214130225"/>
                  </a:ext>
                </a:extLst>
              </a:tr>
              <a:tr h="370840">
                <a:tc>
                  <a:txBody>
                    <a:bodyPr/>
                    <a:lstStyle/>
                    <a:p>
                      <a:pPr lvl="0"/>
                      <a:endParaRPr lang="en-GB" sz="1000" b="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4253">
                        <a:alpha val="20000"/>
                      </a:srgbClr>
                    </a:solidFill>
                  </a:tcPr>
                </a:tc>
                <a:tc>
                  <a:txBody>
                    <a:bodyPr/>
                    <a:lstStyle/>
                    <a:p>
                      <a:endParaRPr lang="en-GB" sz="105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4253">
                        <a:alpha val="20000"/>
                      </a:srgbClr>
                    </a:solidFill>
                  </a:tcPr>
                </a:tc>
                <a:tc>
                  <a:txBody>
                    <a:bodyPr/>
                    <a:lstStyle/>
                    <a:p>
                      <a:endParaRPr lang="en-GB" sz="1050" dirty="0">
                        <a:solidFill>
                          <a:schemeClr val="tx1"/>
                        </a:solidFill>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4253">
                        <a:alpha val="20000"/>
                      </a:srgbClr>
                    </a:solidFill>
                  </a:tcPr>
                </a:tc>
                <a:tc>
                  <a:txBody>
                    <a:bodyPr/>
                    <a:lstStyle/>
                    <a:p>
                      <a:pP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The Experiences of Employed and Unemployed Ontario Basic Income Recipients</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extLst>
                  <a:ext uri="{0D108BD9-81ED-4DB2-BD59-A6C34878D82A}">
                    <a16:rowId xmlns:a16="http://schemas.microsoft.com/office/drawing/2014/main" val="3621887177"/>
                  </a:ext>
                </a:extLst>
              </a:tr>
              <a:tr h="0">
                <a:tc>
                  <a:txBody>
                    <a:bodyPr/>
                    <a:lstStyle/>
                    <a:p>
                      <a:pPr lvl="0"/>
                      <a:endParaRPr lang="en-GB" sz="500" b="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tc>
                  <a:txBody>
                    <a:bodyPr/>
                    <a:lstStyle/>
                    <a:p>
                      <a:endParaRPr lang="en-GB" sz="6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tc>
                  <a:txBody>
                    <a:bodyPr/>
                    <a:lstStyle/>
                    <a:p>
                      <a:endParaRPr lang="en-GB" sz="6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tc>
                  <a:txBody>
                    <a:bodyPr/>
                    <a:lstStyle/>
                    <a:p>
                      <a:pPr>
                        <a:lnSpc>
                          <a:spcPct val="107000"/>
                        </a:lnSpc>
                        <a:spcAft>
                          <a:spcPts val="0"/>
                        </a:spcAft>
                      </a:pPr>
                      <a:r>
                        <a:rPr lang="en-GB" sz="1050" dirty="0">
                          <a:solidFill>
                            <a:schemeClr val="tx1"/>
                          </a:solidFill>
                          <a:effectLst/>
                          <a:latin typeface="+mn-l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Southern Ontario’s Basic Income Experience</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4253">
                        <a:alpha val="20000"/>
                      </a:srgbClr>
                    </a:solidFill>
                  </a:tcPr>
                </a:tc>
                <a:extLst>
                  <a:ext uri="{0D108BD9-81ED-4DB2-BD59-A6C34878D82A}">
                    <a16:rowId xmlns:a16="http://schemas.microsoft.com/office/drawing/2014/main" val="4175807068"/>
                  </a:ext>
                </a:extLst>
              </a:tr>
              <a:tr h="0">
                <a:tc>
                  <a:txBody>
                    <a:bodyPr/>
                    <a:lstStyle/>
                    <a:p>
                      <a:pPr lvl="0">
                        <a:lnSpc>
                          <a:spcPct val="107000"/>
                        </a:lnSpc>
                        <a:spcAft>
                          <a:spcPts val="800"/>
                        </a:spcAft>
                      </a:pPr>
                      <a:r>
                        <a:rPr lang="en-GB" sz="1100" b="1" dirty="0">
                          <a:solidFill>
                            <a:schemeClr val="tx1"/>
                          </a:solidFill>
                          <a:effectLst/>
                          <a:latin typeface="+mn-lt"/>
                        </a:rPr>
                        <a:t>Leeds Cash First Pilot</a:t>
                      </a:r>
                      <a:endParaRPr lang="en-GB" sz="1100" b="1"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nSpc>
                          <a:spcPct val="107000"/>
                        </a:lnSpc>
                        <a:spcAft>
                          <a:spcPts val="800"/>
                        </a:spcAft>
                      </a:pPr>
                      <a:r>
                        <a:rPr lang="en-GB" sz="1050" dirty="0">
                          <a:solidFill>
                            <a:schemeClr val="tx1"/>
                          </a:solidFill>
                          <a:effectLst/>
                          <a:latin typeface="+mn-lt"/>
                        </a:rPr>
                        <a:t>Leeds, UK</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nSpc>
                          <a:spcPct val="107000"/>
                        </a:lnSpc>
                        <a:spcAft>
                          <a:spcPts val="800"/>
                        </a:spcAft>
                      </a:pPr>
                      <a:r>
                        <a:rPr lang="en-GB" sz="1050" dirty="0">
                          <a:solidFill>
                            <a:schemeClr val="tx1"/>
                          </a:solidFill>
                          <a:effectLst/>
                          <a:latin typeface="+mn-lt"/>
                        </a:rPr>
                        <a:t>Completed: 2021-2022</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Cash First Literature Review</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4193874156"/>
                  </a:ext>
                </a:extLst>
              </a:tr>
              <a:tr h="370840">
                <a:tc>
                  <a:txBody>
                    <a:bodyPr/>
                    <a:lstStyle/>
                    <a:p>
                      <a:pPr lvl="0"/>
                      <a:endParaRPr lang="en-GB" sz="1050" b="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endParaRPr lang="en-GB" sz="105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endParaRPr lang="en-GB" sz="105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Evaluation of the Leeds City Council Cash Grant Pilot programme</a:t>
                      </a:r>
                      <a:endParaRPr lang="en-GB" sz="1050" dirty="0">
                        <a:solidFill>
                          <a:schemeClr val="tx1"/>
                        </a:solidFill>
                        <a:effectLst/>
                        <a:latin typeface="+mn-lt"/>
                        <a:ea typeface="Calibri" panose="020F0502020204030204" pitchFamily="34" charset="0"/>
                        <a:cs typeface="Times New Roman" panose="02020603050405020304" pitchFamily="18" charset="0"/>
                      </a:endParaRPr>
                    </a:p>
                  </a:txBody>
                  <a:tcPr marL="24647" marR="24647"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4125643444"/>
                  </a:ext>
                </a:extLst>
              </a:tr>
            </a:tbl>
          </a:graphicData>
        </a:graphic>
      </p:graphicFrame>
    </p:spTree>
    <p:extLst>
      <p:ext uri="{BB962C8B-B14F-4D97-AF65-F5344CB8AC3E}">
        <p14:creationId xmlns:p14="http://schemas.microsoft.com/office/powerpoint/2010/main" val="3574210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Other Resources</a:t>
            </a:r>
          </a:p>
        </p:txBody>
      </p:sp>
      <p:sp>
        <p:nvSpPr>
          <p:cNvPr id="3" name="Content Placeholder 2"/>
          <p:cNvSpPr>
            <a:spLocks noGrp="1"/>
          </p:cNvSpPr>
          <p:nvPr>
            <p:ph idx="1"/>
          </p:nvPr>
        </p:nvSpPr>
        <p:spPr>
          <a:xfrm>
            <a:off x="457200" y="1139862"/>
            <a:ext cx="8330688" cy="5102442"/>
          </a:xfrm>
        </p:spPr>
        <p:txBody>
          <a:bodyPr>
            <a:normAutofit/>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Other Resources:</a:t>
            </a:r>
          </a:p>
          <a:p>
            <a:pPr marL="17145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hlinkClick r:id="rId3"/>
              </a:rPr>
              <a:t>Review of basic income experiments in OECD countries</a:t>
            </a:r>
            <a:endParaRPr lang="en-GB" sz="12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hlinkClick r:id="rId4"/>
              </a:rPr>
              <a:t>Special issue on the policy impact of European basic income experiments </a:t>
            </a:r>
            <a:endParaRPr lang="en-GB" sz="12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hlinkClick r:id="rId5"/>
              </a:rPr>
              <a:t>Preventing homelessness in care experienced individuals</a:t>
            </a:r>
            <a:endParaRPr lang="en-GB" sz="12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hlinkClick r:id="rId6"/>
              </a:rPr>
              <a:t>Millennium Cohort Study</a:t>
            </a:r>
            <a:endParaRPr lang="en-GB" sz="1200" dirty="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hlinkClick r:id="rId7"/>
              </a:rPr>
              <a:t>Systematic scoping review of studies of basic income-like interventions </a:t>
            </a:r>
            <a:endParaRPr lang="en-GB" sz="12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hlinkClick r:id="rId8"/>
              </a:rPr>
              <a:t>Young Foundation evaluation of B-MINCOME in Barcelona</a:t>
            </a:r>
            <a:endParaRPr lang="en-GB" sz="12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hlinkClick r:id="rId9"/>
              </a:rPr>
              <a:t>Ongoing results from the Changing Cost of Living Survey in the UK and France </a:t>
            </a:r>
            <a:endParaRPr lang="en-GB" sz="1200" dirty="0">
              <a:effectLs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hlinkClick r:id="rId10"/>
              </a:rPr>
              <a:t>Assessing the Feasibility of Citizens’ Basic Income Pilots in Scotland</a:t>
            </a:r>
            <a:endParaRPr lang="en-GB" sz="1200" dirty="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hlinkClick r:id="rId11"/>
              </a:rPr>
              <a:t>The RSA: </a:t>
            </a:r>
            <a:r>
              <a:rPr lang="en-GB" sz="1200" dirty="0">
                <a:hlinkClick r:id="rId11"/>
              </a:rPr>
              <a:t>A Basic Income for Scotland</a:t>
            </a:r>
            <a:endParaRPr lang="en-GB" sz="1200" dirty="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200" dirty="0">
                <a:hlinkClick r:id="rId12"/>
              </a:rPr>
              <a:t>Exploring the practicalities of a basic income pilot </a:t>
            </a:r>
            <a:endParaRPr lang="en-GB" sz="1200" dirty="0">
              <a:ea typeface="Calibri" panose="020F0502020204030204" pitchFamily="34" charset="0"/>
              <a:cs typeface="Times New Roman" panose="02020603050405020304" pitchFamily="18" charset="0"/>
              <a:hlinkClick r:id="rId13"/>
            </a:endParaRPr>
          </a:p>
          <a:p>
            <a:pPr>
              <a:lnSpc>
                <a:spcPct val="107000"/>
              </a:lnSpc>
              <a:spcAft>
                <a:spcPts val="800"/>
              </a:spcAft>
            </a:pPr>
            <a:endParaRPr lang="en-GB" sz="1200" dirty="0">
              <a:ea typeface="Calibri" panose="020F0502020204030204" pitchFamily="34" charset="0"/>
              <a:cs typeface="Times New Roman" panose="02020603050405020304" pitchFamily="18" charset="0"/>
            </a:endParaRPr>
          </a:p>
          <a:p>
            <a:pPr>
              <a:lnSpc>
                <a:spcPct val="107000"/>
              </a:lnSpc>
              <a:spcAft>
                <a:spcPts val="800"/>
              </a:spcAft>
            </a:pPr>
            <a:endParaRPr lang="en-GB" sz="1200" dirty="0">
              <a:ea typeface="Calibri" panose="020F0502020204030204" pitchFamily="34" charset="0"/>
              <a:cs typeface="Times New Roman" panose="02020603050405020304" pitchFamily="18" charset="0"/>
            </a:endParaRPr>
          </a:p>
          <a:p>
            <a:pPr algn="just">
              <a:lnSpc>
                <a:spcPct val="107000"/>
              </a:lnSpc>
              <a:spcAft>
                <a:spcPts val="600"/>
              </a:spcAft>
            </a:pPr>
            <a:endParaRPr lang="en-GB" sz="1200" dirty="0">
              <a:ea typeface="Calibri" panose="020F0502020204030204" pitchFamily="34" charset="0"/>
              <a:cs typeface="Times New Roman" panose="02020603050405020304" pitchFamily="18"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43</a:t>
            </a:fld>
            <a:endParaRPr lang="en-US" dirty="0"/>
          </a:p>
        </p:txBody>
      </p:sp>
    </p:spTree>
    <p:extLst>
      <p:ext uri="{BB962C8B-B14F-4D97-AF65-F5344CB8AC3E}">
        <p14:creationId xmlns:p14="http://schemas.microsoft.com/office/powerpoint/2010/main" val="3390165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475" y="2067431"/>
            <a:ext cx="8023225" cy="1362075"/>
          </a:xfrm>
        </p:spPr>
        <p:txBody>
          <a:bodyPr>
            <a:normAutofit/>
          </a:bodyPr>
          <a:lstStyle/>
          <a:p>
            <a:r>
              <a:rPr lang="en-GB" dirty="0"/>
              <a:t>Speaker biographies</a:t>
            </a:r>
          </a:p>
        </p:txBody>
      </p:sp>
    </p:spTree>
    <p:extLst>
      <p:ext uri="{BB962C8B-B14F-4D97-AF65-F5344CB8AC3E}">
        <p14:creationId xmlns:p14="http://schemas.microsoft.com/office/powerpoint/2010/main" val="447696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2628-35A3-65EB-D5D7-698BDAD5279D}"/>
              </a:ext>
            </a:extLst>
          </p:cNvPr>
          <p:cNvSpPr>
            <a:spLocks noGrp="1"/>
          </p:cNvSpPr>
          <p:nvPr>
            <p:ph type="title"/>
          </p:nvPr>
        </p:nvSpPr>
        <p:spPr/>
        <p:txBody>
          <a:bodyPr>
            <a:normAutofit/>
          </a:bodyPr>
          <a:lstStyle/>
          <a:p>
            <a:r>
              <a:rPr lang="en-GB" sz="2400" dirty="0"/>
              <a:t>Speaker biography: Professor Sir Michael Marmot</a:t>
            </a:r>
          </a:p>
        </p:txBody>
      </p:sp>
      <p:sp>
        <p:nvSpPr>
          <p:cNvPr id="3" name="Content Placeholder 2">
            <a:extLst>
              <a:ext uri="{FF2B5EF4-FFF2-40B4-BE49-F238E27FC236}">
                <a16:creationId xmlns:a16="http://schemas.microsoft.com/office/drawing/2014/main" id="{862BE0A1-7D7E-DB00-B45A-1B955C6B2410}"/>
              </a:ext>
            </a:extLst>
          </p:cNvPr>
          <p:cNvSpPr>
            <a:spLocks noGrp="1"/>
          </p:cNvSpPr>
          <p:nvPr>
            <p:ph idx="1"/>
          </p:nvPr>
        </p:nvSpPr>
        <p:spPr>
          <a:xfrm>
            <a:off x="457200" y="1280787"/>
            <a:ext cx="7703507" cy="4525962"/>
          </a:xfrm>
        </p:spPr>
        <p:txBody>
          <a:bodyPr>
            <a:normAutofit fontScale="92500" lnSpcReduction="10000"/>
          </a:bodyPr>
          <a:lstStyle/>
          <a:p>
            <a:pPr algn="just">
              <a:spcBef>
                <a:spcPts val="0"/>
              </a:spcBef>
              <a:spcAft>
                <a:spcPts val="600"/>
              </a:spcAft>
            </a:pPr>
            <a:r>
              <a:rPr lang="en-GB" sz="1400" b="1" dirty="0">
                <a:solidFill>
                  <a:schemeClr val="tx2"/>
                </a:solidFill>
                <a:effectLst/>
                <a:ea typeface="Calibri" panose="020F0502020204030204" pitchFamily="34" charset="0"/>
              </a:rPr>
              <a:t>Professor Sir Michael Marmot </a:t>
            </a:r>
            <a:r>
              <a:rPr lang="en-GB" sz="1400" dirty="0">
                <a:solidFill>
                  <a:schemeClr val="tx2"/>
                </a:solidFill>
                <a:effectLst/>
                <a:ea typeface="Calibri" panose="020F0502020204030204" pitchFamily="34" charset="0"/>
              </a:rPr>
              <a:t>has been Professor of Epidemiology at University College London since 1985, and is Director of the UCL Institute of Health Equity. He is the author of The Health Gap: the challenge of an unequal world (Bloomsbury: 2015), and Status Syndrome (Bloomsbury: 2004). </a:t>
            </a:r>
          </a:p>
          <a:p>
            <a:pPr algn="just">
              <a:spcBef>
                <a:spcPts val="0"/>
              </a:spcBef>
              <a:spcAft>
                <a:spcPts val="600"/>
              </a:spcAft>
            </a:pPr>
            <a:r>
              <a:rPr lang="en-GB" sz="1400" dirty="0">
                <a:solidFill>
                  <a:schemeClr val="tx2"/>
                </a:solidFill>
                <a:effectLst/>
                <a:ea typeface="Calibri" panose="020F0502020204030204" pitchFamily="34" charset="0"/>
              </a:rPr>
              <a:t>Professor Marmot is the Advisor to the WHO Director-General, on social determinants of health, in the new WHO Division of Healthier Populations; Distinguished Visiting Professor at Chinese University of Hong Kong (2019-), and co-Director of the of the CUHK Institute of Health Equity. He is the recipient of the WHO Global Hero Award; the Harvard </a:t>
            </a:r>
            <a:r>
              <a:rPr lang="en-GB" sz="1400" dirty="0" err="1">
                <a:solidFill>
                  <a:schemeClr val="tx2"/>
                </a:solidFill>
                <a:effectLst/>
                <a:ea typeface="Calibri" panose="020F0502020204030204" pitchFamily="34" charset="0"/>
              </a:rPr>
              <a:t>Lown</a:t>
            </a:r>
            <a:r>
              <a:rPr lang="en-GB" sz="1400" dirty="0">
                <a:solidFill>
                  <a:schemeClr val="tx2"/>
                </a:solidFill>
                <a:effectLst/>
                <a:ea typeface="Calibri" panose="020F0502020204030204" pitchFamily="34" charset="0"/>
              </a:rPr>
              <a:t> Professorship (2014-2017); the Prince Mahidol Award for Public Health (2015), and 19 honorary doctorates. Marmot has led research groups on health inequalities for nearly 50 years. He chaired the WHO Commission on Social Determinants of Health, several WHO Regional Commissions, and reviews on tackling health inequality for governments in the UK. </a:t>
            </a:r>
          </a:p>
          <a:p>
            <a:pPr algn="just">
              <a:spcBef>
                <a:spcPts val="0"/>
              </a:spcBef>
              <a:spcAft>
                <a:spcPts val="600"/>
              </a:spcAft>
            </a:pPr>
            <a:r>
              <a:rPr lang="en-GB" sz="1400" dirty="0">
                <a:solidFill>
                  <a:schemeClr val="tx2"/>
                </a:solidFill>
                <a:effectLst/>
                <a:ea typeface="Calibri" panose="020F0502020204030204" pitchFamily="34" charset="0"/>
              </a:rPr>
              <a:t>He served as President of the British Medical Association (BMA) in 2010-2011, and as President of the World Medical Association in 2015. He is President of the British Lung Foundation. He is a Fellow of the Academy of Medical Sciences and Honorary Fellow of the American College of Epidemiology and of the Faculty of Public Health; an Honorary Fellow of the British Academy; and of the Royal Colleges of Obstetrics and Gynaecology, Psychiatry, Paediatrics and Child Health, and General Practitioners. He is an elected member of the US National Academy of Medicine and of the Brazilian Academy of Medicine. </a:t>
            </a:r>
          </a:p>
          <a:p>
            <a:pPr algn="just">
              <a:spcBef>
                <a:spcPts val="0"/>
              </a:spcBef>
              <a:spcAft>
                <a:spcPts val="600"/>
              </a:spcAft>
            </a:pPr>
            <a:r>
              <a:rPr lang="en-GB" sz="1400" dirty="0">
                <a:solidFill>
                  <a:schemeClr val="tx2"/>
                </a:solidFill>
                <a:effectLst/>
                <a:ea typeface="Calibri" panose="020F0502020204030204" pitchFamily="34" charset="0"/>
              </a:rPr>
              <a:t>He was a member of the Royal Commission on Environmental Pollution for six years and in 2000 he was knighted by Her Majesty The Queen, for services to epidemiology and the understanding of health inequalities. </a:t>
            </a:r>
          </a:p>
          <a:p>
            <a:endParaRPr lang="en-GB" sz="1400" dirty="0"/>
          </a:p>
        </p:txBody>
      </p:sp>
      <p:sp>
        <p:nvSpPr>
          <p:cNvPr id="4" name="Slide Number Placeholder 3">
            <a:extLst>
              <a:ext uri="{FF2B5EF4-FFF2-40B4-BE49-F238E27FC236}">
                <a16:creationId xmlns:a16="http://schemas.microsoft.com/office/drawing/2014/main" id="{E143A009-F1C7-1376-BCFE-CDFC43575029}"/>
              </a:ex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45</a:t>
            </a:fld>
            <a:endParaRPr lang="en-US" dirty="0"/>
          </a:p>
        </p:txBody>
      </p:sp>
    </p:spTree>
    <p:extLst>
      <p:ext uri="{BB962C8B-B14F-4D97-AF65-F5344CB8AC3E}">
        <p14:creationId xmlns:p14="http://schemas.microsoft.com/office/powerpoint/2010/main" val="3095547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2628-35A3-65EB-D5D7-698BDAD5279D}"/>
              </a:ext>
            </a:extLst>
          </p:cNvPr>
          <p:cNvSpPr>
            <a:spLocks noGrp="1"/>
          </p:cNvSpPr>
          <p:nvPr>
            <p:ph type="title"/>
          </p:nvPr>
        </p:nvSpPr>
        <p:spPr/>
        <p:txBody>
          <a:bodyPr>
            <a:normAutofit/>
          </a:bodyPr>
          <a:lstStyle/>
          <a:p>
            <a:r>
              <a:rPr lang="en-GB" sz="2400" dirty="0"/>
              <a:t>Speaker biography: Professor Guy Standing</a:t>
            </a:r>
          </a:p>
        </p:txBody>
      </p:sp>
      <p:sp>
        <p:nvSpPr>
          <p:cNvPr id="3" name="Content Placeholder 2">
            <a:extLst>
              <a:ext uri="{FF2B5EF4-FFF2-40B4-BE49-F238E27FC236}">
                <a16:creationId xmlns:a16="http://schemas.microsoft.com/office/drawing/2014/main" id="{862BE0A1-7D7E-DB00-B45A-1B955C6B2410}"/>
              </a:ext>
            </a:extLst>
          </p:cNvPr>
          <p:cNvSpPr>
            <a:spLocks noGrp="1"/>
          </p:cNvSpPr>
          <p:nvPr>
            <p:ph idx="1"/>
          </p:nvPr>
        </p:nvSpPr>
        <p:spPr>
          <a:xfrm>
            <a:off x="457200" y="1280787"/>
            <a:ext cx="7703507" cy="4525962"/>
          </a:xfrm>
        </p:spPr>
        <p:txBody>
          <a:bodyPr>
            <a:normAutofit/>
          </a:bodyPr>
          <a:lstStyle/>
          <a:p>
            <a:pPr algn="just"/>
            <a:r>
              <a:rPr lang="en-GB" sz="1400" b="1" dirty="0"/>
              <a:t>Professor Guy Standing </a:t>
            </a:r>
            <a:r>
              <a:rPr lang="en-GB" sz="1400" dirty="0"/>
              <a:t>is a cofounder, and currently the co-president of the Basic Income Earth Network. He has designed basic income pilots in several countries, and has written many articles and books on BI, including one on large-scale pilots in India, as well as Basic Income: And how we can make it happen (Pelican) and Battling Eight Giants (Bloomsbury), the latter stemming from a report for the Shadow Chancellor on a proposed pilot in the UK. He advised on Finland’s basic income pilot, and pilots in California, Ontario, and England. He has recently been advising the Catalonian presidency on a planned BI pilot and is advising the UNDP on a pilot in Nepal. His most recent book is The Blue Commons: Rescuing the Economy of the Sea. It includes a rationale for basic income, based on regarding the commons as belonging to all of us, and therefore justifying a Commons Dividend based on levies on those who benefit financially from taking the commons.</a:t>
            </a:r>
          </a:p>
        </p:txBody>
      </p:sp>
      <p:sp>
        <p:nvSpPr>
          <p:cNvPr id="4" name="Slide Number Placeholder 3">
            <a:extLst>
              <a:ext uri="{FF2B5EF4-FFF2-40B4-BE49-F238E27FC236}">
                <a16:creationId xmlns:a16="http://schemas.microsoft.com/office/drawing/2014/main" id="{E143A009-F1C7-1376-BCFE-CDFC43575029}"/>
              </a:ex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46</a:t>
            </a:fld>
            <a:endParaRPr lang="en-US" dirty="0"/>
          </a:p>
        </p:txBody>
      </p:sp>
    </p:spTree>
    <p:extLst>
      <p:ext uri="{BB962C8B-B14F-4D97-AF65-F5344CB8AC3E}">
        <p14:creationId xmlns:p14="http://schemas.microsoft.com/office/powerpoint/2010/main" val="3528311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FCDF-2F24-819E-FD14-E25ACC6E6E0F}"/>
              </a:ext>
            </a:extLst>
          </p:cNvPr>
          <p:cNvSpPr>
            <a:spLocks noGrp="1"/>
          </p:cNvSpPr>
          <p:nvPr>
            <p:ph type="title"/>
          </p:nvPr>
        </p:nvSpPr>
        <p:spPr/>
        <p:txBody>
          <a:bodyPr/>
          <a:lstStyle/>
          <a:p>
            <a:r>
              <a:rPr lang="en-GB" dirty="0"/>
              <a:t>Speaker biography: Adam Jones</a:t>
            </a:r>
          </a:p>
        </p:txBody>
      </p:sp>
      <p:sp>
        <p:nvSpPr>
          <p:cNvPr id="3" name="Content Placeholder 2">
            <a:extLst>
              <a:ext uri="{FF2B5EF4-FFF2-40B4-BE49-F238E27FC236}">
                <a16:creationId xmlns:a16="http://schemas.microsoft.com/office/drawing/2014/main" id="{1070D9D3-8011-6F20-4C7D-263D21D2CD08}"/>
              </a:ext>
            </a:extLst>
          </p:cNvPr>
          <p:cNvSpPr>
            <a:spLocks noGrp="1"/>
          </p:cNvSpPr>
          <p:nvPr>
            <p:ph idx="1"/>
          </p:nvPr>
        </p:nvSpPr>
        <p:spPr>
          <a:xfrm>
            <a:off x="457200" y="1600201"/>
            <a:ext cx="7752522" cy="4525962"/>
          </a:xfrm>
        </p:spPr>
        <p:txBody>
          <a:bodyPr>
            <a:normAutofit lnSpcReduction="10000"/>
          </a:bodyPr>
          <a:lstStyle/>
          <a:p>
            <a:pPr algn="just">
              <a:spcAft>
                <a:spcPts val="300"/>
              </a:spcAft>
            </a:pPr>
            <a:r>
              <a:rPr lang="en-GB" sz="1500" b="1" dirty="0"/>
              <a:t>Adam Jones </a:t>
            </a:r>
            <a:r>
              <a:rPr lang="en-GB" sz="1500" dirty="0"/>
              <a:t>is Senior Policy Officer – Basic Income Pilot, Welsh Government, a position he has held since February 2022.</a:t>
            </a:r>
          </a:p>
          <a:p>
            <a:pPr algn="just">
              <a:spcAft>
                <a:spcPts val="300"/>
              </a:spcAft>
            </a:pPr>
            <a:r>
              <a:rPr lang="en-GB" sz="1500" dirty="0"/>
              <a:t>Adam holds a BA (Hons) in Politics from the University of Wales Institute, Cardiff and </a:t>
            </a:r>
            <a:r>
              <a:rPr lang="en-GB" sz="1500" dirty="0" err="1"/>
              <a:t>MScEcon</a:t>
            </a:r>
            <a:r>
              <a:rPr lang="en-GB" sz="1500" dirty="0"/>
              <a:t> Politics and Public Policy from Cardiff University, and is currently seconded to Welsh Government from Public Health Wales, where he worked from December 2009 – January 2022, latterly as Senior Policy Officer.</a:t>
            </a:r>
          </a:p>
          <a:p>
            <a:pPr algn="just">
              <a:spcAft>
                <a:spcPts val="300"/>
              </a:spcAft>
            </a:pPr>
            <a:r>
              <a:rPr lang="en-GB" sz="1500" dirty="0"/>
              <a:t>His influential 2021 Public Health Wales report on Basic Income, Health and Wales followed an extensive interest in the subject, and he has presented on the subject to a range of organisations, including the Political Studies Association and the Basic Income World Congress.</a:t>
            </a:r>
          </a:p>
          <a:p>
            <a:pPr algn="just">
              <a:spcAft>
                <a:spcPts val="300"/>
              </a:spcAft>
            </a:pPr>
            <a:r>
              <a:rPr lang="en-GB" sz="1500" dirty="0"/>
              <a:t>Aside from his role informing Basic Income policy, Adam has undertaken policy work on a range of public health topics, most notably sexual health, HIV and public health policy, such as co-leading the independent review of sexual health in Wales and informing policy work to implement Pre-Exposure Prophylaxis (</a:t>
            </a:r>
            <a:r>
              <a:rPr lang="en-GB" sz="1500" dirty="0" err="1"/>
              <a:t>PrEP</a:t>
            </a:r>
            <a:r>
              <a:rPr lang="en-GB" sz="1500" dirty="0"/>
              <a:t>) for HIV prevention in Wales.</a:t>
            </a:r>
          </a:p>
          <a:p>
            <a:endParaRPr lang="en-GB" dirty="0"/>
          </a:p>
          <a:p>
            <a:r>
              <a:rPr lang="en-GB" dirty="0"/>
              <a:t> </a:t>
            </a:r>
          </a:p>
        </p:txBody>
      </p:sp>
      <p:sp>
        <p:nvSpPr>
          <p:cNvPr id="4" name="Slide Number Placeholder 3">
            <a:extLst>
              <a:ext uri="{FF2B5EF4-FFF2-40B4-BE49-F238E27FC236}">
                <a16:creationId xmlns:a16="http://schemas.microsoft.com/office/drawing/2014/main" id="{02C8A903-5727-9F2F-1AFF-F16DC21896E8}"/>
              </a:ex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47</a:t>
            </a:fld>
            <a:endParaRPr lang="en-US" dirty="0"/>
          </a:p>
        </p:txBody>
      </p:sp>
    </p:spTree>
    <p:extLst>
      <p:ext uri="{BB962C8B-B14F-4D97-AF65-F5344CB8AC3E}">
        <p14:creationId xmlns:p14="http://schemas.microsoft.com/office/powerpoint/2010/main" val="3480348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FCDF-2F24-819E-FD14-E25ACC6E6E0F}"/>
              </a:ext>
            </a:extLst>
          </p:cNvPr>
          <p:cNvSpPr>
            <a:spLocks noGrp="1"/>
          </p:cNvSpPr>
          <p:nvPr>
            <p:ph type="title"/>
          </p:nvPr>
        </p:nvSpPr>
        <p:spPr/>
        <p:txBody>
          <a:bodyPr/>
          <a:lstStyle/>
          <a:p>
            <a:r>
              <a:rPr lang="en-GB" dirty="0"/>
              <a:t>Speaker biography: Launa Anderson</a:t>
            </a:r>
          </a:p>
        </p:txBody>
      </p:sp>
      <p:sp>
        <p:nvSpPr>
          <p:cNvPr id="3" name="Content Placeholder 2">
            <a:extLst>
              <a:ext uri="{FF2B5EF4-FFF2-40B4-BE49-F238E27FC236}">
                <a16:creationId xmlns:a16="http://schemas.microsoft.com/office/drawing/2014/main" id="{1070D9D3-8011-6F20-4C7D-263D21D2CD08}"/>
              </a:ext>
            </a:extLst>
          </p:cNvPr>
          <p:cNvSpPr>
            <a:spLocks noGrp="1"/>
          </p:cNvSpPr>
          <p:nvPr>
            <p:ph idx="1"/>
          </p:nvPr>
        </p:nvSpPr>
        <p:spPr>
          <a:xfrm>
            <a:off x="457200" y="1600201"/>
            <a:ext cx="7861852" cy="4525962"/>
          </a:xfrm>
        </p:spPr>
        <p:txBody>
          <a:bodyPr>
            <a:normAutofit/>
          </a:bodyPr>
          <a:lstStyle/>
          <a:p>
            <a:pPr algn="just"/>
            <a:r>
              <a:rPr lang="en-GB" sz="1400" dirty="0"/>
              <a:t>Following a BSc and an MSc in Psychology, </a:t>
            </a:r>
            <a:r>
              <a:rPr lang="en-GB" sz="1400" b="1" dirty="0"/>
              <a:t>Launa Anderson </a:t>
            </a:r>
            <a:r>
              <a:rPr lang="en-GB" sz="1400" dirty="0"/>
              <a:t>has worked as a Government Social Researcher at the Welsh Government for over twenty years. She heads up the Social Research team within the Equality, Poverty and Childrens Evidence and Support Division with responsibility for supporting policy colleagues across Communities and Tackling Poverty with their research and evaluation requirements.  Her team has taken the lead on scoping, designing, commissioning and project management of the Basic Income for Care Leavers in Wales pilot evaluation</a:t>
            </a:r>
          </a:p>
        </p:txBody>
      </p:sp>
      <p:sp>
        <p:nvSpPr>
          <p:cNvPr id="4" name="Slide Number Placeholder 3">
            <a:extLst>
              <a:ext uri="{FF2B5EF4-FFF2-40B4-BE49-F238E27FC236}">
                <a16:creationId xmlns:a16="http://schemas.microsoft.com/office/drawing/2014/main" id="{02C8A903-5727-9F2F-1AFF-F16DC21896E8}"/>
              </a:ex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48</a:t>
            </a:fld>
            <a:endParaRPr lang="en-US" dirty="0"/>
          </a:p>
        </p:txBody>
      </p:sp>
    </p:spTree>
    <p:extLst>
      <p:ext uri="{BB962C8B-B14F-4D97-AF65-F5344CB8AC3E}">
        <p14:creationId xmlns:p14="http://schemas.microsoft.com/office/powerpoint/2010/main" val="925387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2628-35A3-65EB-D5D7-698BDAD5279D}"/>
              </a:ext>
            </a:extLst>
          </p:cNvPr>
          <p:cNvSpPr>
            <a:spLocks noGrp="1"/>
          </p:cNvSpPr>
          <p:nvPr>
            <p:ph type="title"/>
          </p:nvPr>
        </p:nvSpPr>
        <p:spPr/>
        <p:txBody>
          <a:bodyPr>
            <a:normAutofit/>
          </a:bodyPr>
          <a:lstStyle/>
          <a:p>
            <a:r>
              <a:rPr lang="en-GB" sz="2400" dirty="0"/>
              <a:t>Speaker biography: Professor Sally Holland</a:t>
            </a:r>
          </a:p>
        </p:txBody>
      </p:sp>
      <p:sp>
        <p:nvSpPr>
          <p:cNvPr id="3" name="Content Placeholder 2">
            <a:extLst>
              <a:ext uri="{FF2B5EF4-FFF2-40B4-BE49-F238E27FC236}">
                <a16:creationId xmlns:a16="http://schemas.microsoft.com/office/drawing/2014/main" id="{862BE0A1-7D7E-DB00-B45A-1B955C6B2410}"/>
              </a:ext>
            </a:extLst>
          </p:cNvPr>
          <p:cNvSpPr>
            <a:spLocks noGrp="1"/>
          </p:cNvSpPr>
          <p:nvPr>
            <p:ph idx="1"/>
          </p:nvPr>
        </p:nvSpPr>
        <p:spPr>
          <a:xfrm>
            <a:off x="457200" y="1280787"/>
            <a:ext cx="7703507" cy="4525962"/>
          </a:xfrm>
        </p:spPr>
        <p:txBody>
          <a:bodyPr>
            <a:normAutofit/>
          </a:bodyPr>
          <a:lstStyle/>
          <a:p>
            <a:pPr algn="just"/>
            <a:r>
              <a:rPr lang="en-GB" sz="1400" b="1" dirty="0">
                <a:solidFill>
                  <a:schemeClr val="tx2"/>
                </a:solidFill>
                <a:effectLst/>
                <a:ea typeface="Calibri" panose="020F0502020204030204" pitchFamily="34" charset="0"/>
              </a:rPr>
              <a:t>Professor Sally Holland </a:t>
            </a:r>
            <a:r>
              <a:rPr lang="en-GB" sz="1400" dirty="0">
                <a:solidFill>
                  <a:schemeClr val="tx2"/>
                </a:solidFill>
                <a:ea typeface="Calibri" panose="020F0502020204030204" pitchFamily="34" charset="0"/>
              </a:rPr>
              <a:t>is a Professor of Social Work. Her research interests include child and family social work, children’s rights and child and youth involvement in both research and policy-making. Her research centre is CASCADE Children’s Social Care Research and Development Centre where she leads on public involvement and public affairs. From 2015 to 2022 Prof Holland was Children’s Commissioner for Wales. She is the Director of Equalities, Diversity and Inclusion for the School of Social Sciences and is currently leading the evaluation of the Welsh Government's Basic Income Pilot for Care Leavers, alongside David Westlake.</a:t>
            </a:r>
          </a:p>
          <a:p>
            <a:endParaRPr lang="en-GB" sz="1400" dirty="0"/>
          </a:p>
        </p:txBody>
      </p:sp>
      <p:sp>
        <p:nvSpPr>
          <p:cNvPr id="4" name="Slide Number Placeholder 3">
            <a:extLst>
              <a:ext uri="{FF2B5EF4-FFF2-40B4-BE49-F238E27FC236}">
                <a16:creationId xmlns:a16="http://schemas.microsoft.com/office/drawing/2014/main" id="{E143A009-F1C7-1376-BCFE-CDFC43575029}"/>
              </a:ex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49</a:t>
            </a:fld>
            <a:endParaRPr lang="en-US" dirty="0"/>
          </a:p>
        </p:txBody>
      </p:sp>
    </p:spTree>
    <p:extLst>
      <p:ext uri="{BB962C8B-B14F-4D97-AF65-F5344CB8AC3E}">
        <p14:creationId xmlns:p14="http://schemas.microsoft.com/office/powerpoint/2010/main" val="320856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endParaRPr lang="en-US" dirty="0">
              <a:solidFill>
                <a:schemeClr val="accent3"/>
              </a:solidFill>
            </a:endParaRPr>
          </a:p>
        </p:txBody>
      </p:sp>
      <p:sp>
        <p:nvSpPr>
          <p:cNvPr id="6" name="Subtitle 2">
            <a:extLst>
              <a:ext uri="{FF2B5EF4-FFF2-40B4-BE49-F238E27FC236}">
                <a16:creationId xmlns:a16="http://schemas.microsoft.com/office/drawing/2014/main" id="{DA9F20CC-8691-F685-6F59-B50D8210E78B}"/>
              </a:ext>
            </a:extLst>
          </p:cNvPr>
          <p:cNvSpPr txBox="1">
            <a:spLocks/>
          </p:cNvSpPr>
          <p:nvPr/>
        </p:nvSpPr>
        <p:spPr>
          <a:xfrm>
            <a:off x="1006475" y="2384531"/>
            <a:ext cx="7814796" cy="113016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
                <a:schemeClr val="tx2"/>
              </a:buClr>
              <a:buFont typeface="Arial"/>
              <a:buNone/>
              <a:defRPr sz="2000" kern="1200">
                <a:solidFill>
                  <a:schemeClr val="accent4"/>
                </a:solidFill>
                <a:latin typeface="+mn-lt"/>
                <a:ea typeface="+mn-ea"/>
                <a:cs typeface="Poppins-Regular"/>
              </a:defRPr>
            </a:lvl1pPr>
            <a:lvl2pPr marL="457200" indent="0" algn="l" defTabSz="457200" rtl="0" eaLnBrk="1" latinLnBrk="0" hangingPunct="1">
              <a:spcBef>
                <a:spcPct val="20000"/>
              </a:spcBef>
              <a:buClr>
                <a:schemeClr val="tx2"/>
              </a:buClr>
              <a:buFont typeface="Arial"/>
              <a:buNone/>
              <a:defRPr sz="1800" kern="1200">
                <a:solidFill>
                  <a:schemeClr val="tx1">
                    <a:tint val="75000"/>
                  </a:schemeClr>
                </a:solidFill>
                <a:latin typeface="+mn-lt"/>
                <a:ea typeface="+mn-ea"/>
                <a:cs typeface="Poppins-Regular"/>
              </a:defRPr>
            </a:lvl2pPr>
            <a:lvl3pPr marL="914400" indent="0" algn="l" defTabSz="457200" rtl="0" eaLnBrk="1" latinLnBrk="0" hangingPunct="1">
              <a:spcBef>
                <a:spcPct val="20000"/>
              </a:spcBef>
              <a:buClr>
                <a:schemeClr val="tx2"/>
              </a:buClr>
              <a:buFont typeface="Arial"/>
              <a:buNone/>
              <a:defRPr sz="1600" kern="1200">
                <a:solidFill>
                  <a:schemeClr val="tx1">
                    <a:tint val="75000"/>
                  </a:schemeClr>
                </a:solidFill>
                <a:latin typeface="+mn-lt"/>
                <a:ea typeface="+mn-ea"/>
                <a:cs typeface="Poppins-Regular"/>
              </a:defRPr>
            </a:lvl3pPr>
            <a:lvl4pPr marL="1371600" indent="0" algn="l" defTabSz="457200" rtl="0" eaLnBrk="1" latinLnBrk="0" hangingPunct="1">
              <a:spcBef>
                <a:spcPct val="20000"/>
              </a:spcBef>
              <a:buClr>
                <a:schemeClr val="tx2"/>
              </a:buClr>
              <a:buFont typeface="Arial"/>
              <a:buNone/>
              <a:defRPr sz="1400" kern="1200">
                <a:solidFill>
                  <a:schemeClr val="tx1">
                    <a:tint val="75000"/>
                  </a:schemeClr>
                </a:solidFill>
                <a:latin typeface="+mn-lt"/>
                <a:ea typeface="+mn-ea"/>
                <a:cs typeface="Poppins-Regular"/>
              </a:defRPr>
            </a:lvl4pPr>
            <a:lvl5pPr marL="1828800" indent="0" algn="l" defTabSz="457200" rtl="0" eaLnBrk="1" latinLnBrk="0" hangingPunct="1">
              <a:spcBef>
                <a:spcPct val="20000"/>
              </a:spcBef>
              <a:buClr>
                <a:schemeClr val="tx2"/>
              </a:buClr>
              <a:buFont typeface="Arial"/>
              <a:buNone/>
              <a:defRPr sz="1400" kern="1200">
                <a:solidFill>
                  <a:schemeClr val="tx1">
                    <a:tint val="75000"/>
                  </a:schemeClr>
                </a:solidFill>
                <a:latin typeface="+mn-lt"/>
                <a:ea typeface="+mn-ea"/>
                <a:cs typeface="Poppins-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a:solidFill>
                  <a:schemeClr val="accent3"/>
                </a:solidFill>
              </a:rPr>
              <a:t>Professor Steve Martin, Wales Centre for Public Policy</a:t>
            </a:r>
          </a:p>
        </p:txBody>
      </p:sp>
    </p:spTree>
    <p:extLst>
      <p:ext uri="{BB962C8B-B14F-4D97-AF65-F5344CB8AC3E}">
        <p14:creationId xmlns:p14="http://schemas.microsoft.com/office/powerpoint/2010/main" val="1357105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2628-35A3-65EB-D5D7-698BDAD5279D}"/>
              </a:ext>
            </a:extLst>
          </p:cNvPr>
          <p:cNvSpPr>
            <a:spLocks noGrp="1"/>
          </p:cNvSpPr>
          <p:nvPr>
            <p:ph type="title"/>
          </p:nvPr>
        </p:nvSpPr>
        <p:spPr/>
        <p:txBody>
          <a:bodyPr>
            <a:normAutofit/>
          </a:bodyPr>
          <a:lstStyle/>
          <a:p>
            <a:r>
              <a:rPr lang="en-GB" sz="2400" dirty="0"/>
              <a:t>Speaker biography: David Westlake</a:t>
            </a:r>
          </a:p>
        </p:txBody>
      </p:sp>
      <p:sp>
        <p:nvSpPr>
          <p:cNvPr id="3" name="Content Placeholder 2">
            <a:extLst>
              <a:ext uri="{FF2B5EF4-FFF2-40B4-BE49-F238E27FC236}">
                <a16:creationId xmlns:a16="http://schemas.microsoft.com/office/drawing/2014/main" id="{862BE0A1-7D7E-DB00-B45A-1B955C6B2410}"/>
              </a:ext>
            </a:extLst>
          </p:cNvPr>
          <p:cNvSpPr>
            <a:spLocks noGrp="1"/>
          </p:cNvSpPr>
          <p:nvPr>
            <p:ph idx="1"/>
          </p:nvPr>
        </p:nvSpPr>
        <p:spPr>
          <a:xfrm>
            <a:off x="457200" y="1280787"/>
            <a:ext cx="7703507" cy="4525962"/>
          </a:xfrm>
        </p:spPr>
        <p:txBody>
          <a:bodyPr>
            <a:normAutofit/>
          </a:bodyPr>
          <a:lstStyle/>
          <a:p>
            <a:pPr algn="just"/>
            <a:r>
              <a:rPr lang="en-GB" sz="1400" b="1" dirty="0">
                <a:solidFill>
                  <a:schemeClr val="tx2"/>
                </a:solidFill>
                <a:effectLst/>
                <a:ea typeface="Calibri" panose="020F0502020204030204" pitchFamily="34" charset="0"/>
              </a:rPr>
              <a:t>David Westlake </a:t>
            </a:r>
            <a:r>
              <a:rPr lang="en-GB" sz="1400" dirty="0">
                <a:solidFill>
                  <a:schemeClr val="tx2"/>
                </a:solidFill>
                <a:ea typeface="Calibri" panose="020F0502020204030204" pitchFamily="34" charset="0"/>
              </a:rPr>
              <a:t>is a Senior Research Fellow in CASCADE, part of Cardiff University. He researches child and family social work, and his career to date has included a wide range of topics within and around this field. David’s recent work has involved evaluating complex interventions using a wide range of methods. He is currently leading an evaluation of a £10 million policy initiative which puts social workers in schools, working with Cardiff’s Centre for Trials Research and Oxford University. The study is a Randomised Controlled Trial (RCT) with process and economic evaluations, and follows a feasibility study that he completed earlier this year on the same topic. Previously, David led a research team that worked within a child protection service, with a remit to provide evaluative feedback on practice and inform service improvement.</a:t>
            </a:r>
            <a:endParaRPr lang="en-GB" sz="1200" dirty="0"/>
          </a:p>
        </p:txBody>
      </p:sp>
      <p:sp>
        <p:nvSpPr>
          <p:cNvPr id="4" name="Slide Number Placeholder 3">
            <a:extLst>
              <a:ext uri="{FF2B5EF4-FFF2-40B4-BE49-F238E27FC236}">
                <a16:creationId xmlns:a16="http://schemas.microsoft.com/office/drawing/2014/main" id="{E143A009-F1C7-1376-BCFE-CDFC43575029}"/>
              </a:ex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50</a:t>
            </a:fld>
            <a:endParaRPr lang="en-US" dirty="0"/>
          </a:p>
        </p:txBody>
      </p:sp>
    </p:spTree>
    <p:extLst>
      <p:ext uri="{BB962C8B-B14F-4D97-AF65-F5344CB8AC3E}">
        <p14:creationId xmlns:p14="http://schemas.microsoft.com/office/powerpoint/2010/main" val="1206449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2628-35A3-65EB-D5D7-698BDAD5279D}"/>
              </a:ext>
            </a:extLst>
          </p:cNvPr>
          <p:cNvSpPr>
            <a:spLocks noGrp="1"/>
          </p:cNvSpPr>
          <p:nvPr>
            <p:ph type="title"/>
          </p:nvPr>
        </p:nvSpPr>
        <p:spPr/>
        <p:txBody>
          <a:bodyPr>
            <a:normAutofit/>
          </a:bodyPr>
          <a:lstStyle/>
          <a:p>
            <a:r>
              <a:rPr lang="en-GB" sz="2400" dirty="0"/>
              <a:t>Speaker biography: Dr Miriam Laker-</a:t>
            </a:r>
            <a:r>
              <a:rPr lang="en-GB" sz="2400" dirty="0" err="1"/>
              <a:t>Oketta</a:t>
            </a:r>
            <a:endParaRPr lang="en-GB" sz="2400" dirty="0"/>
          </a:p>
        </p:txBody>
      </p:sp>
      <p:sp>
        <p:nvSpPr>
          <p:cNvPr id="3" name="Content Placeholder 2">
            <a:extLst>
              <a:ext uri="{FF2B5EF4-FFF2-40B4-BE49-F238E27FC236}">
                <a16:creationId xmlns:a16="http://schemas.microsoft.com/office/drawing/2014/main" id="{862BE0A1-7D7E-DB00-B45A-1B955C6B2410}"/>
              </a:ext>
            </a:extLst>
          </p:cNvPr>
          <p:cNvSpPr>
            <a:spLocks noGrp="1"/>
          </p:cNvSpPr>
          <p:nvPr>
            <p:ph idx="1"/>
          </p:nvPr>
        </p:nvSpPr>
        <p:spPr>
          <a:xfrm>
            <a:off x="457200" y="1280787"/>
            <a:ext cx="7703507" cy="4525962"/>
          </a:xfrm>
        </p:spPr>
        <p:txBody>
          <a:bodyPr>
            <a:normAutofit/>
          </a:bodyPr>
          <a:lstStyle/>
          <a:p>
            <a:pPr marL="12700" indent="-12700" algn="just">
              <a:lnSpc>
                <a:spcPct val="120000"/>
              </a:lnSpc>
              <a:spcBef>
                <a:spcPts val="565"/>
              </a:spcBef>
            </a:pPr>
            <a:r>
              <a:rPr lang="en-GB" sz="1400" b="1" dirty="0">
                <a:solidFill>
                  <a:schemeClr val="tx2"/>
                </a:solidFill>
                <a:effectLst/>
                <a:ea typeface="Calibri" panose="020F0502020204030204" pitchFamily="34" charset="0"/>
              </a:rPr>
              <a:t>Dr Miriam Laker-</a:t>
            </a:r>
            <a:r>
              <a:rPr lang="en-GB" sz="1400" b="1" dirty="0" err="1">
                <a:solidFill>
                  <a:schemeClr val="tx2"/>
                </a:solidFill>
                <a:effectLst/>
                <a:ea typeface="Calibri" panose="020F0502020204030204" pitchFamily="34" charset="0"/>
              </a:rPr>
              <a:t>Oketta</a:t>
            </a:r>
            <a:r>
              <a:rPr lang="en-GB" sz="1400" b="1" dirty="0">
                <a:solidFill>
                  <a:schemeClr val="tx2"/>
                </a:solidFill>
                <a:effectLst/>
                <a:ea typeface="Calibri" panose="020F0502020204030204" pitchFamily="34" charset="0"/>
              </a:rPr>
              <a:t> </a:t>
            </a:r>
            <a:r>
              <a:rPr lang="en-GB" sz="1400" dirty="0">
                <a:solidFill>
                  <a:schemeClr val="tx2"/>
                </a:solidFill>
                <a:effectLst/>
                <a:ea typeface="Calibri" panose="020F0502020204030204" pitchFamily="34" charset="0"/>
              </a:rPr>
              <a:t>is the Global Director of Research at </a:t>
            </a:r>
            <a:r>
              <a:rPr lang="en-GB" sz="1400" dirty="0" err="1">
                <a:solidFill>
                  <a:schemeClr val="tx2"/>
                </a:solidFill>
                <a:effectLst/>
                <a:ea typeface="Calibri" panose="020F0502020204030204" pitchFamily="34" charset="0"/>
              </a:rPr>
              <a:t>GiveDirectly</a:t>
            </a:r>
            <a:r>
              <a:rPr lang="en-GB" sz="1400" dirty="0">
                <a:solidFill>
                  <a:schemeClr val="tx2"/>
                </a:solidFill>
                <a:effectLst/>
                <a:ea typeface="Calibri" panose="020F0502020204030204" pitchFamily="34" charset="0"/>
              </a:rPr>
              <a:t> and a Senior Research Scientist and Epidemiologist with nearly two decades of experience conducting research. Amongst her extensive experience, she provides institutional oversight for rigorous, experimental evaluation of the impacts of unconditional cash transfers, among which is the largest ever Universal Basic Income Randomized controlled trial ongoing in Kenya. She currently supervises </a:t>
            </a:r>
            <a:r>
              <a:rPr lang="en-GB" sz="1400" dirty="0" err="1">
                <a:solidFill>
                  <a:schemeClr val="tx2"/>
                </a:solidFill>
                <a:effectLst/>
                <a:ea typeface="Calibri" panose="020F0502020204030204" pitchFamily="34" charset="0"/>
              </a:rPr>
              <a:t>GiveDirectly’s</a:t>
            </a:r>
            <a:r>
              <a:rPr lang="en-GB" sz="1400" dirty="0">
                <a:solidFill>
                  <a:schemeClr val="tx2"/>
                </a:solidFill>
                <a:effectLst/>
                <a:ea typeface="Calibri" panose="020F0502020204030204" pitchFamily="34" charset="0"/>
              </a:rPr>
              <a:t> more than one dozen randomized controlled trials with leading researchers in the field. She also leads the monitoring and evaluation activities of the organization and supports fundraising efforts.</a:t>
            </a:r>
          </a:p>
          <a:p>
            <a:endParaRPr lang="en-GB" sz="1400" dirty="0"/>
          </a:p>
        </p:txBody>
      </p:sp>
      <p:sp>
        <p:nvSpPr>
          <p:cNvPr id="4" name="Slide Number Placeholder 3">
            <a:extLst>
              <a:ext uri="{FF2B5EF4-FFF2-40B4-BE49-F238E27FC236}">
                <a16:creationId xmlns:a16="http://schemas.microsoft.com/office/drawing/2014/main" id="{E143A009-F1C7-1376-BCFE-CDFC43575029}"/>
              </a:ex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51</a:t>
            </a:fld>
            <a:endParaRPr lang="en-US" dirty="0"/>
          </a:p>
        </p:txBody>
      </p:sp>
    </p:spTree>
    <p:extLst>
      <p:ext uri="{BB962C8B-B14F-4D97-AF65-F5344CB8AC3E}">
        <p14:creationId xmlns:p14="http://schemas.microsoft.com/office/powerpoint/2010/main" val="385561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2628-35A3-65EB-D5D7-698BDAD5279D}"/>
              </a:ext>
            </a:extLst>
          </p:cNvPr>
          <p:cNvSpPr>
            <a:spLocks noGrp="1"/>
          </p:cNvSpPr>
          <p:nvPr>
            <p:ph type="title"/>
          </p:nvPr>
        </p:nvSpPr>
        <p:spPr/>
        <p:txBody>
          <a:bodyPr>
            <a:normAutofit/>
          </a:bodyPr>
          <a:lstStyle/>
          <a:p>
            <a:r>
              <a:rPr lang="en-GB" sz="2400" dirty="0"/>
              <a:t>Speaker biography: Hannah Webster</a:t>
            </a:r>
          </a:p>
        </p:txBody>
      </p:sp>
      <p:sp>
        <p:nvSpPr>
          <p:cNvPr id="3" name="Content Placeholder 2">
            <a:extLst>
              <a:ext uri="{FF2B5EF4-FFF2-40B4-BE49-F238E27FC236}">
                <a16:creationId xmlns:a16="http://schemas.microsoft.com/office/drawing/2014/main" id="{862BE0A1-7D7E-DB00-B45A-1B955C6B2410}"/>
              </a:ext>
            </a:extLst>
          </p:cNvPr>
          <p:cNvSpPr>
            <a:spLocks noGrp="1"/>
          </p:cNvSpPr>
          <p:nvPr>
            <p:ph idx="1"/>
          </p:nvPr>
        </p:nvSpPr>
        <p:spPr>
          <a:xfrm>
            <a:off x="457200" y="1280787"/>
            <a:ext cx="7703507" cy="4525962"/>
          </a:xfrm>
        </p:spPr>
        <p:txBody>
          <a:bodyPr>
            <a:normAutofit/>
          </a:bodyPr>
          <a:lstStyle/>
          <a:p>
            <a:pPr algn="just"/>
            <a:r>
              <a:rPr lang="en-GB" sz="1400" b="1" dirty="0"/>
              <a:t>Hannah Webster </a:t>
            </a:r>
            <a:r>
              <a:rPr lang="en-GB" sz="1400" dirty="0"/>
              <a:t>is Head of Research at the RSA and previously co-led the organisation’s People and Place programme. She is an experienced quantitative, qualitative and participatory researcher with a focus on economic security, wellbeing, housing and young people’s advocacy in her work. In 2022, Hannah was part of a partnership led by Northumbria University exploring the health and wellbeing impacts of a UBI, for which her team led on the qualitative enquiry.</a:t>
            </a:r>
          </a:p>
        </p:txBody>
      </p:sp>
      <p:sp>
        <p:nvSpPr>
          <p:cNvPr id="4" name="Slide Number Placeholder 3">
            <a:extLst>
              <a:ext uri="{FF2B5EF4-FFF2-40B4-BE49-F238E27FC236}">
                <a16:creationId xmlns:a16="http://schemas.microsoft.com/office/drawing/2014/main" id="{E143A009-F1C7-1376-BCFE-CDFC43575029}"/>
              </a:ex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52</a:t>
            </a:fld>
            <a:endParaRPr lang="en-US" dirty="0"/>
          </a:p>
        </p:txBody>
      </p:sp>
    </p:spTree>
    <p:extLst>
      <p:ext uri="{BB962C8B-B14F-4D97-AF65-F5344CB8AC3E}">
        <p14:creationId xmlns:p14="http://schemas.microsoft.com/office/powerpoint/2010/main" val="3214911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2628-35A3-65EB-D5D7-698BDAD5279D}"/>
              </a:ext>
            </a:extLst>
          </p:cNvPr>
          <p:cNvSpPr>
            <a:spLocks noGrp="1"/>
          </p:cNvSpPr>
          <p:nvPr>
            <p:ph type="title"/>
          </p:nvPr>
        </p:nvSpPr>
        <p:spPr/>
        <p:txBody>
          <a:bodyPr>
            <a:normAutofit/>
          </a:bodyPr>
          <a:lstStyle/>
          <a:p>
            <a:r>
              <a:rPr lang="en-GB" sz="2400" dirty="0"/>
              <a:t>Speaker biography: Dr Eleanor Ott</a:t>
            </a:r>
          </a:p>
        </p:txBody>
      </p:sp>
      <p:sp>
        <p:nvSpPr>
          <p:cNvPr id="3" name="Content Placeholder 2">
            <a:extLst>
              <a:ext uri="{FF2B5EF4-FFF2-40B4-BE49-F238E27FC236}">
                <a16:creationId xmlns:a16="http://schemas.microsoft.com/office/drawing/2014/main" id="{862BE0A1-7D7E-DB00-B45A-1B955C6B2410}"/>
              </a:ext>
            </a:extLst>
          </p:cNvPr>
          <p:cNvSpPr>
            <a:spLocks noGrp="1"/>
          </p:cNvSpPr>
          <p:nvPr>
            <p:ph idx="1"/>
          </p:nvPr>
        </p:nvSpPr>
        <p:spPr>
          <a:xfrm>
            <a:off x="457200" y="1280787"/>
            <a:ext cx="7703507" cy="4525962"/>
          </a:xfrm>
        </p:spPr>
        <p:txBody>
          <a:bodyPr>
            <a:normAutofit/>
          </a:bodyPr>
          <a:lstStyle/>
          <a:p>
            <a:pPr algn="just"/>
            <a:r>
              <a:rPr lang="en-GB" sz="1400" b="1" dirty="0"/>
              <a:t>Dr Eleanor Ott </a:t>
            </a:r>
            <a:r>
              <a:rPr lang="en-GB" sz="1400" dirty="0"/>
              <a:t>is a Senior Advisor at the Centre for Evidence and Implementation (CEI). She has led research to improve the lives of children and families facing adversity across academia, government, and non-profit organisations. She is also a research methodologist focused on evidence synthesis and systematic reviews, mixed-methods research, and impact evaluations.</a:t>
            </a:r>
          </a:p>
          <a:p>
            <a:pPr algn="just"/>
            <a:r>
              <a:rPr lang="en-GB" sz="1400" dirty="0"/>
              <a:t>Previously, Eleanor managed research, knowledge exchange, impact evaluations, and systematic reviews around children’s social care at the Rees Centre at the University of Oxford and led the Humanitarian Evidence Programme at Oxfam. She has a doctorate from the Centre for Evidence-Based Intervention at the University of Oxford, where she studied as a Rhodes Scholar. Dr Ott also holds an MSc in Refugee and Forced Migration Studies from the University of Oxford. Eleanor has been a consultant to the UN Refugee Agency and previously worked as a research analyst and Truman-Albright Fellow in the US Department of Health and Human Services, improving research on children and families.</a:t>
            </a:r>
          </a:p>
          <a:p>
            <a:pPr algn="just"/>
            <a:r>
              <a:rPr lang="en-GB" sz="1400" dirty="0"/>
              <a:t>At CEI, Eleanor is responsible for a portfolio of evaluation, research, and evidence synthesis projects, including those that seek to improve services and the lives of children with a social worker and separated migrant children. She is also a foster carer.</a:t>
            </a:r>
          </a:p>
          <a:p>
            <a:pPr algn="just"/>
            <a:endParaRPr lang="en-GB" sz="1400" dirty="0"/>
          </a:p>
        </p:txBody>
      </p:sp>
      <p:sp>
        <p:nvSpPr>
          <p:cNvPr id="4" name="Slide Number Placeholder 3">
            <a:extLst>
              <a:ext uri="{FF2B5EF4-FFF2-40B4-BE49-F238E27FC236}">
                <a16:creationId xmlns:a16="http://schemas.microsoft.com/office/drawing/2014/main" id="{E143A009-F1C7-1376-BCFE-CDFC43575029}"/>
              </a:ext>
            </a:extLst>
          </p:cNvPr>
          <p:cNvSpPr>
            <a:spLocks noGrp="1"/>
          </p:cNvSpPr>
          <p:nvPr>
            <p:ph type="sldNum" sz="quarter" idx="12"/>
          </p:nvPr>
        </p:nvSpPr>
        <p:spPr/>
        <p:txBody>
          <a:bodyPr/>
          <a:lstStyle/>
          <a:p>
            <a:fld id="{2066355A-084C-D24E-9AD2-7E4FC41EA627}" type="slidenum">
              <a:rPr lang="en-US" smtClean="0"/>
              <a:pPr/>
              <a:t>53</a:t>
            </a:fld>
            <a:endParaRPr lang="en-US" dirty="0"/>
          </a:p>
        </p:txBody>
      </p:sp>
    </p:spTree>
    <p:extLst>
      <p:ext uri="{BB962C8B-B14F-4D97-AF65-F5344CB8AC3E}">
        <p14:creationId xmlns:p14="http://schemas.microsoft.com/office/powerpoint/2010/main" val="3421152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0D52-C5BE-1B4D-2BF1-4DD04EE26E1A}"/>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End of highlights pack</a:t>
            </a:r>
          </a:p>
        </p:txBody>
      </p:sp>
    </p:spTree>
    <p:extLst>
      <p:ext uri="{BB962C8B-B14F-4D97-AF65-F5344CB8AC3E}">
        <p14:creationId xmlns:p14="http://schemas.microsoft.com/office/powerpoint/2010/main" val="151997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Chair’s Welcome</a:t>
            </a:r>
          </a:p>
        </p:txBody>
      </p:sp>
      <p:sp>
        <p:nvSpPr>
          <p:cNvPr id="3" name="Content Placeholder 2"/>
          <p:cNvSpPr>
            <a:spLocks noGrp="1"/>
          </p:cNvSpPr>
          <p:nvPr>
            <p:ph idx="1"/>
          </p:nvPr>
        </p:nvSpPr>
        <p:spPr>
          <a:xfrm>
            <a:off x="457200" y="1313330"/>
            <a:ext cx="7736541" cy="4525962"/>
          </a:xfrm>
        </p:spPr>
        <p:txBody>
          <a:bodyPr/>
          <a:lstStyle/>
          <a:p>
            <a:pPr algn="just">
              <a:lnSpc>
                <a:spcPct val="107000"/>
              </a:lnSpc>
              <a:spcAft>
                <a:spcPts val="800"/>
              </a:spcAft>
            </a:pPr>
            <a:r>
              <a:rPr lang="en-GB" sz="1800" dirty="0">
                <a:effectLst/>
                <a:ea typeface="Calibri" panose="020F0502020204030204" pitchFamily="34" charset="0"/>
                <a:cs typeface="Times New Roman" panose="02020603050405020304" pitchFamily="18" charset="0"/>
              </a:rPr>
              <a:t>Prof. Steve Martin opened the conference and thanked everyone for joining. He highlighted that </a:t>
            </a:r>
            <a:r>
              <a:rPr lang="en-GB" sz="1800" b="1" dirty="0">
                <a:effectLst/>
                <a:ea typeface="Calibri" panose="020F0502020204030204" pitchFamily="34" charset="0"/>
                <a:cs typeface="Times New Roman" panose="02020603050405020304" pitchFamily="18" charset="0"/>
              </a:rPr>
              <a:t>poverty is a persistent issue in Wales</a:t>
            </a:r>
            <a:r>
              <a:rPr lang="en-GB" sz="1800" dirty="0">
                <a:effectLst/>
                <a:ea typeface="Calibri" panose="020F0502020204030204" pitchFamily="34" charset="0"/>
                <a:cs typeface="Times New Roman" panose="02020603050405020304" pitchFamily="18" charset="0"/>
              </a:rPr>
              <a:t>, and one which </a:t>
            </a:r>
            <a:r>
              <a:rPr lang="en-GB" sz="1800" dirty="0">
                <a:effectLst/>
                <a:ea typeface="Calibri" panose="020F0502020204030204" pitchFamily="34" charset="0"/>
                <a:cs typeface="Times New Roman" panose="02020603050405020304" pitchFamily="18" charset="0"/>
                <a:hlinkClick r:id="rId2"/>
              </a:rPr>
              <a:t>WCPP had recently completed a significant amount of work on. </a:t>
            </a:r>
            <a:endParaRPr lang="en-GB" sz="18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GB" sz="1800" b="1" dirty="0">
                <a:effectLst/>
                <a:ea typeface="Calibri" panose="020F0502020204030204" pitchFamily="34" charset="0"/>
                <a:cs typeface="Times New Roman" panose="02020603050405020304" pitchFamily="18" charset="0"/>
              </a:rPr>
              <a:t>Care leavers are one of the groups most likely to experience poverty</a:t>
            </a:r>
            <a:r>
              <a:rPr lang="en-GB" sz="1800" dirty="0">
                <a:effectLst/>
                <a:ea typeface="Calibri" panose="020F0502020204030204" pitchFamily="34" charset="0"/>
                <a:cs typeface="Times New Roman" panose="02020603050405020304" pitchFamily="18" charset="0"/>
              </a:rPr>
              <a:t>, meaning that schemes which aim to improve outcomes for care leavers, such as the Basic Income for Care Leavers in Wales Pilot, are incredibly important. </a:t>
            </a:r>
            <a:r>
              <a:rPr lang="en-GB" sz="1800" b="1" dirty="0">
                <a:effectLst/>
                <a:ea typeface="Calibri" panose="020F0502020204030204" pitchFamily="34" charset="0"/>
                <a:cs typeface="Times New Roman" panose="02020603050405020304" pitchFamily="18" charset="0"/>
              </a:rPr>
              <a:t>The pilot is currently trialling a basic income scheme with around 500 care leavers in Wales.</a:t>
            </a:r>
          </a:p>
          <a:p>
            <a:pPr algn="just">
              <a:lnSpc>
                <a:spcPct val="107000"/>
              </a:lnSpc>
              <a:spcAft>
                <a:spcPts val="800"/>
              </a:spcAft>
            </a:pPr>
            <a:r>
              <a:rPr lang="en-GB" sz="1800" dirty="0">
                <a:effectLst/>
                <a:ea typeface="Calibri" panose="020F0502020204030204" pitchFamily="34" charset="0"/>
                <a:cs typeface="Times New Roman" panose="02020603050405020304" pitchFamily="18" charset="0"/>
              </a:rPr>
              <a:t>Featuring contributions from the Welsh Government, the appointed evaluators, and leading academics and researchers, the event </a:t>
            </a:r>
            <a:r>
              <a:rPr lang="en-GB" sz="1800" dirty="0">
                <a:solidFill>
                  <a:schemeClr val="tx2"/>
                </a:solidFill>
                <a:effectLst/>
                <a:ea typeface="Calibri" panose="020F0502020204030204" pitchFamily="34" charset="0"/>
                <a:cs typeface="Times New Roman" panose="02020603050405020304" pitchFamily="18" charset="0"/>
              </a:rPr>
              <a:t>provides</a:t>
            </a:r>
            <a:r>
              <a:rPr lang="en-GB" sz="1800" dirty="0">
                <a:solidFill>
                  <a:srgbClr val="FF0000"/>
                </a:solidFill>
                <a:effectLst/>
                <a:ea typeface="Calibri" panose="020F0502020204030204" pitchFamily="34" charset="0"/>
                <a:cs typeface="Times New Roman" panose="02020603050405020304" pitchFamily="18" charset="0"/>
              </a:rPr>
              <a:t> </a:t>
            </a:r>
            <a:r>
              <a:rPr lang="en-GB" sz="1800" dirty="0">
                <a:effectLst/>
                <a:ea typeface="Calibri" panose="020F0502020204030204" pitchFamily="34" charset="0"/>
                <a:cs typeface="Times New Roman" panose="02020603050405020304" pitchFamily="18" charset="0"/>
              </a:rPr>
              <a:t>an opportunity to share information on the pilot and allow for deliberation and discussion.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6</a:t>
            </a:fld>
            <a:endParaRPr lang="en-US" dirty="0"/>
          </a:p>
        </p:txBody>
      </p:sp>
    </p:spTree>
    <p:extLst>
      <p:ext uri="{BB962C8B-B14F-4D97-AF65-F5344CB8AC3E}">
        <p14:creationId xmlns:p14="http://schemas.microsoft.com/office/powerpoint/2010/main" val="308353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messages from Ministers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7</a:t>
            </a:fld>
            <a:endParaRPr lang="en-US" dirty="0"/>
          </a:p>
        </p:txBody>
      </p:sp>
      <p:pic>
        <p:nvPicPr>
          <p:cNvPr id="6" name="Picture 5" descr="Image of Jane Hutt MS, Minister for Social Justice, delivering her message at the conference. Click to watch the video on Youtube, along with the message from Julie Morgan, Deputy Minister for Social Services">
            <a:hlinkClick r:id="rId3"/>
            <a:extLst>
              <a:ext uri="{FF2B5EF4-FFF2-40B4-BE49-F238E27FC236}">
                <a16:creationId xmlns:a16="http://schemas.microsoft.com/office/drawing/2014/main" id="{97F306CB-3BF6-35C2-8679-6207B2D03692}"/>
              </a:ext>
            </a:extLst>
          </p:cNvPr>
          <p:cNvPicPr>
            <a:picLocks noChangeAspect="1"/>
          </p:cNvPicPr>
          <p:nvPr/>
        </p:nvPicPr>
        <p:blipFill>
          <a:blip r:embed="rId4"/>
          <a:stretch>
            <a:fillRect/>
          </a:stretch>
        </p:blipFill>
        <p:spPr>
          <a:xfrm>
            <a:off x="984735" y="1583238"/>
            <a:ext cx="7174529" cy="3600000"/>
          </a:xfrm>
          <a:prstGeom prst="rect">
            <a:avLst/>
          </a:prstGeom>
        </p:spPr>
      </p:pic>
      <p:sp>
        <p:nvSpPr>
          <p:cNvPr id="8" name="TextBox 7">
            <a:extLst>
              <a:ext uri="{FF2B5EF4-FFF2-40B4-BE49-F238E27FC236}">
                <a16:creationId xmlns:a16="http://schemas.microsoft.com/office/drawing/2014/main" id="{1D6BF1A2-B3DC-A55F-BFDE-9B02F180BD55}"/>
              </a:ext>
            </a:extLst>
          </p:cNvPr>
          <p:cNvSpPr txBox="1"/>
          <p:nvPr/>
        </p:nvSpPr>
        <p:spPr>
          <a:xfrm>
            <a:off x="457200" y="1048306"/>
            <a:ext cx="7621200" cy="369332"/>
          </a:xfrm>
          <a:prstGeom prst="rect">
            <a:avLst/>
          </a:prstGeom>
          <a:noFill/>
        </p:spPr>
        <p:txBody>
          <a:bodyPr wrap="square">
            <a:spAutoFit/>
          </a:bodyPr>
          <a:lstStyle/>
          <a:p>
            <a:r>
              <a:rPr lang="en-GB" sz="1800" b="0" i="1" dirty="0">
                <a:solidFill>
                  <a:schemeClr val="accent2">
                    <a:lumMod val="75000"/>
                  </a:schemeClr>
                </a:solidFill>
              </a:rPr>
              <a:t>(Click on the image to watch the presentation on </a:t>
            </a:r>
            <a:r>
              <a:rPr lang="en-GB" sz="1800" b="0" i="1" dirty="0" err="1">
                <a:solidFill>
                  <a:schemeClr val="accent2">
                    <a:lumMod val="75000"/>
                  </a:schemeClr>
                </a:solidFill>
              </a:rPr>
              <a:t>Youtube</a:t>
            </a:r>
            <a:r>
              <a:rPr lang="en-GB" sz="1800" b="0" i="1" dirty="0">
                <a:solidFill>
                  <a:schemeClr val="accent2">
                    <a:lumMod val="75000"/>
                  </a:schemeClr>
                </a:solidFill>
              </a:rPr>
              <a:t>)</a:t>
            </a:r>
            <a:endParaRPr lang="en-GB" dirty="0"/>
          </a:p>
        </p:txBody>
      </p:sp>
    </p:spTree>
    <p:extLst>
      <p:ext uri="{BB962C8B-B14F-4D97-AF65-F5344CB8AC3E}">
        <p14:creationId xmlns:p14="http://schemas.microsoft.com/office/powerpoint/2010/main" val="204415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US" dirty="0">
              <a:solidFill>
                <a:schemeClr val="accent3"/>
              </a:solidFill>
            </a:endParaRPr>
          </a:p>
        </p:txBody>
      </p:sp>
      <p:sp>
        <p:nvSpPr>
          <p:cNvPr id="6" name="Subtitle 2">
            <a:extLst>
              <a:ext uri="{FF2B5EF4-FFF2-40B4-BE49-F238E27FC236}">
                <a16:creationId xmlns:a16="http://schemas.microsoft.com/office/drawing/2014/main" id="{DA9F20CC-8691-F685-6F59-B50D8210E78B}"/>
              </a:ext>
              <a:ext uri="{C183D7F6-B498-43B3-948B-1728B52AA6E4}">
                <adec:decorative xmlns:adec="http://schemas.microsoft.com/office/drawing/2017/decorative" val="0"/>
              </a:ext>
            </a:extLst>
          </p:cNvPr>
          <p:cNvSpPr txBox="1">
            <a:spLocks/>
          </p:cNvSpPr>
          <p:nvPr/>
        </p:nvSpPr>
        <p:spPr>
          <a:xfrm>
            <a:off x="1006475" y="2384531"/>
            <a:ext cx="7814796" cy="113016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
                <a:schemeClr val="tx2"/>
              </a:buClr>
              <a:buFont typeface="Arial"/>
              <a:buNone/>
              <a:defRPr sz="2000" kern="1200">
                <a:solidFill>
                  <a:schemeClr val="accent4"/>
                </a:solidFill>
                <a:latin typeface="+mn-lt"/>
                <a:ea typeface="+mn-ea"/>
                <a:cs typeface="Poppins-Regular"/>
              </a:defRPr>
            </a:lvl1pPr>
            <a:lvl2pPr marL="457200" indent="0" algn="l" defTabSz="457200" rtl="0" eaLnBrk="1" latinLnBrk="0" hangingPunct="1">
              <a:spcBef>
                <a:spcPct val="20000"/>
              </a:spcBef>
              <a:buClr>
                <a:schemeClr val="tx2"/>
              </a:buClr>
              <a:buFont typeface="Arial"/>
              <a:buNone/>
              <a:defRPr sz="1800" kern="1200">
                <a:solidFill>
                  <a:schemeClr val="tx1">
                    <a:tint val="75000"/>
                  </a:schemeClr>
                </a:solidFill>
                <a:latin typeface="+mn-lt"/>
                <a:ea typeface="+mn-ea"/>
                <a:cs typeface="Poppins-Regular"/>
              </a:defRPr>
            </a:lvl2pPr>
            <a:lvl3pPr marL="914400" indent="0" algn="l" defTabSz="457200" rtl="0" eaLnBrk="1" latinLnBrk="0" hangingPunct="1">
              <a:spcBef>
                <a:spcPct val="20000"/>
              </a:spcBef>
              <a:buClr>
                <a:schemeClr val="tx2"/>
              </a:buClr>
              <a:buFont typeface="Arial"/>
              <a:buNone/>
              <a:defRPr sz="1600" kern="1200">
                <a:solidFill>
                  <a:schemeClr val="tx1">
                    <a:tint val="75000"/>
                  </a:schemeClr>
                </a:solidFill>
                <a:latin typeface="+mn-lt"/>
                <a:ea typeface="+mn-ea"/>
                <a:cs typeface="Poppins-Regular"/>
              </a:defRPr>
            </a:lvl3pPr>
            <a:lvl4pPr marL="1371600" indent="0" algn="l" defTabSz="457200" rtl="0" eaLnBrk="1" latinLnBrk="0" hangingPunct="1">
              <a:spcBef>
                <a:spcPct val="20000"/>
              </a:spcBef>
              <a:buClr>
                <a:schemeClr val="tx2"/>
              </a:buClr>
              <a:buFont typeface="Arial"/>
              <a:buNone/>
              <a:defRPr sz="1400" kern="1200">
                <a:solidFill>
                  <a:schemeClr val="tx1">
                    <a:tint val="75000"/>
                  </a:schemeClr>
                </a:solidFill>
                <a:latin typeface="+mn-lt"/>
                <a:ea typeface="+mn-ea"/>
                <a:cs typeface="Poppins-Regular"/>
              </a:defRPr>
            </a:lvl4pPr>
            <a:lvl5pPr marL="1828800" indent="0" algn="l" defTabSz="457200" rtl="0" eaLnBrk="1" latinLnBrk="0" hangingPunct="1">
              <a:spcBef>
                <a:spcPct val="20000"/>
              </a:spcBef>
              <a:buClr>
                <a:schemeClr val="tx2"/>
              </a:buClr>
              <a:buFont typeface="Arial"/>
              <a:buNone/>
              <a:defRPr sz="1400" kern="1200">
                <a:solidFill>
                  <a:schemeClr val="tx1">
                    <a:tint val="75000"/>
                  </a:schemeClr>
                </a:solidFill>
                <a:latin typeface="+mn-lt"/>
                <a:ea typeface="+mn-ea"/>
                <a:cs typeface="Poppins-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dirty="0">
                <a:solidFill>
                  <a:schemeClr val="accent3"/>
                </a:solidFill>
              </a:rPr>
              <a:t>Professor Sir Michael Marmot, University College London</a:t>
            </a:r>
          </a:p>
        </p:txBody>
      </p:sp>
    </p:spTree>
    <p:extLst>
      <p:ext uri="{BB962C8B-B14F-4D97-AF65-F5344CB8AC3E}">
        <p14:creationId xmlns:p14="http://schemas.microsoft.com/office/powerpoint/2010/main" val="277082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3000" dirty="0"/>
              <a:t>Keynote speaker: Prof. Sir Michael Marmot</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2066355A-084C-D24E-9AD2-7E4FC41EA627}" type="slidenum">
              <a:rPr lang="en-US" smtClean="0"/>
              <a:pPr/>
              <a:t>9</a:t>
            </a:fld>
            <a:endParaRPr lang="en-US" dirty="0"/>
          </a:p>
        </p:txBody>
      </p:sp>
      <p:pic>
        <p:nvPicPr>
          <p:cNvPr id="5" name="Picture 4" descr="Image of Prof. Sir Michael Marmot's presentation at the conference. Click to watch the video on Youtube.">
            <a:hlinkClick r:id="rId2"/>
            <a:extLst>
              <a:ext uri="{FF2B5EF4-FFF2-40B4-BE49-F238E27FC236}">
                <a16:creationId xmlns:a16="http://schemas.microsoft.com/office/drawing/2014/main" id="{384C6F32-A988-E599-4F1F-059F069418C3}"/>
              </a:ext>
            </a:extLst>
          </p:cNvPr>
          <p:cNvPicPr>
            <a:picLocks noChangeAspect="1"/>
          </p:cNvPicPr>
          <p:nvPr/>
        </p:nvPicPr>
        <p:blipFill>
          <a:blip r:embed="rId3"/>
          <a:stretch>
            <a:fillRect/>
          </a:stretch>
        </p:blipFill>
        <p:spPr>
          <a:xfrm>
            <a:off x="1259360" y="1628619"/>
            <a:ext cx="6625279" cy="3600762"/>
          </a:xfrm>
          <a:prstGeom prst="rect">
            <a:avLst/>
          </a:prstGeom>
        </p:spPr>
      </p:pic>
      <p:sp>
        <p:nvSpPr>
          <p:cNvPr id="6" name="TextBox 5">
            <a:extLst>
              <a:ext uri="{FF2B5EF4-FFF2-40B4-BE49-F238E27FC236}">
                <a16:creationId xmlns:a16="http://schemas.microsoft.com/office/drawing/2014/main" id="{3CAE91A3-3966-46E9-E1E9-E3B132C0BCC8}"/>
              </a:ext>
            </a:extLst>
          </p:cNvPr>
          <p:cNvSpPr txBox="1"/>
          <p:nvPr/>
        </p:nvSpPr>
        <p:spPr>
          <a:xfrm>
            <a:off x="457200" y="1048306"/>
            <a:ext cx="7621200" cy="369332"/>
          </a:xfrm>
          <a:prstGeom prst="rect">
            <a:avLst/>
          </a:prstGeom>
          <a:noFill/>
        </p:spPr>
        <p:txBody>
          <a:bodyPr wrap="square">
            <a:spAutoFit/>
          </a:bodyPr>
          <a:lstStyle/>
          <a:p>
            <a:r>
              <a:rPr lang="en-GB" sz="1800" b="0" i="1" dirty="0">
                <a:solidFill>
                  <a:schemeClr val="accent2">
                    <a:lumMod val="75000"/>
                  </a:schemeClr>
                </a:solidFill>
              </a:rPr>
              <a:t>(Click on the image to watch the presentation on </a:t>
            </a:r>
            <a:r>
              <a:rPr lang="en-GB" sz="1800" b="0" i="1" dirty="0" err="1">
                <a:solidFill>
                  <a:schemeClr val="accent2">
                    <a:lumMod val="75000"/>
                  </a:schemeClr>
                </a:solidFill>
              </a:rPr>
              <a:t>Youtube</a:t>
            </a:r>
            <a:r>
              <a:rPr lang="en-GB" sz="1800" b="0" i="1" dirty="0">
                <a:solidFill>
                  <a:schemeClr val="accent2">
                    <a:lumMod val="75000"/>
                  </a:schemeClr>
                </a:solidFill>
              </a:rPr>
              <a:t>)</a:t>
            </a:r>
            <a:endParaRPr lang="en-GB" dirty="0"/>
          </a:p>
        </p:txBody>
      </p:sp>
    </p:spTree>
    <p:extLst>
      <p:ext uri="{BB962C8B-B14F-4D97-AF65-F5344CB8AC3E}">
        <p14:creationId xmlns:p14="http://schemas.microsoft.com/office/powerpoint/2010/main" val="4195924701"/>
      </p:ext>
    </p:extLst>
  </p:cSld>
  <p:clrMapOvr>
    <a:masterClrMapping/>
  </p:clrMapOvr>
</p:sld>
</file>

<file path=ppt/theme/theme1.xml><?xml version="1.0" encoding="utf-8"?>
<a:theme xmlns:a="http://schemas.openxmlformats.org/drawingml/2006/main" name="WCPP Theme">
  <a:themeElements>
    <a:clrScheme name="WCPP-Theme">
      <a:dk1>
        <a:srgbClr val="000000"/>
      </a:dk1>
      <a:lt1>
        <a:srgbClr val="FFFFFE"/>
      </a:lt1>
      <a:dk2>
        <a:srgbClr val="004253"/>
      </a:dk2>
      <a:lt2>
        <a:srgbClr val="FFFFFF"/>
      </a:lt2>
      <a:accent1>
        <a:srgbClr val="004253"/>
      </a:accent1>
      <a:accent2>
        <a:srgbClr val="29A3AF"/>
      </a:accent2>
      <a:accent3>
        <a:srgbClr val="68DFDF"/>
      </a:accent3>
      <a:accent4>
        <a:srgbClr val="FFE200"/>
      </a:accent4>
      <a:accent5>
        <a:srgbClr val="FFAA41"/>
      </a:accent5>
      <a:accent6>
        <a:srgbClr val="000000"/>
      </a:accent6>
      <a:hlink>
        <a:srgbClr val="004253"/>
      </a:hlink>
      <a:folHlink>
        <a:srgbClr val="FFE2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338</TotalTime>
  <Words>7183</Words>
  <Application>Microsoft Office PowerPoint</Application>
  <PresentationFormat>On-screen Show (4:3)</PresentationFormat>
  <Paragraphs>473</Paragraphs>
  <Slides>54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Century Gothic</vt:lpstr>
      <vt:lpstr>Poppins-ExtraBold</vt:lpstr>
      <vt:lpstr>WCPP Theme</vt:lpstr>
      <vt:lpstr>Basic Income for Care Leavers in Wales Pilot Conference</vt:lpstr>
      <vt:lpstr>Contents (Click links to jump to section)</vt:lpstr>
      <vt:lpstr>Event Summary</vt:lpstr>
      <vt:lpstr>Agenda</vt:lpstr>
      <vt:lpstr>Welcome</vt:lpstr>
      <vt:lpstr>Chair’s Welcome</vt:lpstr>
      <vt:lpstr>Video messages from Ministers</vt:lpstr>
      <vt:lpstr>Introduction</vt:lpstr>
      <vt:lpstr>Keynote speaker: Prof. Sir Michael Marmot</vt:lpstr>
      <vt:lpstr>Prof. Sir Michael Marmot: situating the pilot</vt:lpstr>
      <vt:lpstr>Prof. Sir Michael Marmot: recent trends</vt:lpstr>
      <vt:lpstr>Prof. Sir Michael Marmot: Income and health inequalities</vt:lpstr>
      <vt:lpstr>Questions for Prof. Sir Michael Marmot</vt:lpstr>
      <vt:lpstr>The Basic Income for Care Leavers in Wales Pilot and evaluation</vt:lpstr>
      <vt:lpstr>The Basic Income for Care Leavers in Wales Pilot </vt:lpstr>
      <vt:lpstr>Evaluation of the pilot</vt:lpstr>
      <vt:lpstr>Evaluation methods</vt:lpstr>
      <vt:lpstr>Insights from research on basic income schemes and interventions for care leavers</vt:lpstr>
      <vt:lpstr>Recording: Dr Miriam Laker-Oketta</vt:lpstr>
      <vt:lpstr>Dr Miriam Laker-Oketta: key points</vt:lpstr>
      <vt:lpstr>Dr Miriam Laker-Oketta: other trials</vt:lpstr>
      <vt:lpstr>Recording: Hannah Webster</vt:lpstr>
      <vt:lpstr>Hannah Webster: youth economic insecurity</vt:lpstr>
      <vt:lpstr>Hannah Webster: mental health and BI</vt:lpstr>
      <vt:lpstr>Recording: Dr Eleanor Ott</vt:lpstr>
      <vt:lpstr>Dr Eleanor Ott: support for care leavers</vt:lpstr>
      <vt:lpstr>Dr Eleanor Ott: care leavers’ mental health</vt:lpstr>
      <vt:lpstr>Questions for the speakers</vt:lpstr>
      <vt:lpstr>Questions for the speakers 2/2</vt:lpstr>
      <vt:lpstr>Discussion</vt:lpstr>
      <vt:lpstr>Discussion Question</vt:lpstr>
      <vt:lpstr>Making the most of the pilot and its evaluation</vt:lpstr>
      <vt:lpstr>Involving care-experienced young people</vt:lpstr>
      <vt:lpstr>Enabling future impact</vt:lpstr>
      <vt:lpstr>Reflections</vt:lpstr>
      <vt:lpstr>Recording: Prof. Guy Standing</vt:lpstr>
      <vt:lpstr>Reflections: Prof. Guy Standing</vt:lpstr>
      <vt:lpstr>Prof. Guy Standing: Findings from previous BI pilots</vt:lpstr>
      <vt:lpstr>Questions for Prof. Guy Standing</vt:lpstr>
      <vt:lpstr>Resources</vt:lpstr>
      <vt:lpstr>Speakers’ Resources</vt:lpstr>
      <vt:lpstr>Other Basic Income Schemes</vt:lpstr>
      <vt:lpstr>Other Resources</vt:lpstr>
      <vt:lpstr>Speaker biographies</vt:lpstr>
      <vt:lpstr>Speaker biography: Professor Sir Michael Marmot</vt:lpstr>
      <vt:lpstr>Speaker biography: Professor Guy Standing</vt:lpstr>
      <vt:lpstr>Speaker biography: Adam Jones</vt:lpstr>
      <vt:lpstr>Speaker biography: Launa Anderson</vt:lpstr>
      <vt:lpstr>Speaker biography: Professor Sally Holland</vt:lpstr>
      <vt:lpstr>Speaker biography: David Westlake</vt:lpstr>
      <vt:lpstr>Speaker biography: Dr Miriam Laker-Oketta</vt:lpstr>
      <vt:lpstr>Speaker biography: Hannah Webster</vt:lpstr>
      <vt:lpstr>Speaker biography: Dr Eleanor Ott</vt:lpstr>
      <vt:lpstr>End of highlights pack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Greg Notman</cp:lastModifiedBy>
  <cp:revision>180</cp:revision>
  <dcterms:created xsi:type="dcterms:W3CDTF">2010-04-12T23:12:02Z</dcterms:created>
  <dcterms:modified xsi:type="dcterms:W3CDTF">2023-06-09T12:57:22Z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_MarkAsFinal">
    <vt:bool>true</vt:bool>
  </property>
</Properties>
</file>